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64" r:id="rId1"/>
  </p:sldMasterIdLst>
  <p:notesMasterIdLst>
    <p:notesMasterId r:id="rId11"/>
  </p:notesMasterIdLst>
  <p:handoutMasterIdLst>
    <p:handoutMasterId r:id="rId12"/>
  </p:handoutMasterIdLst>
  <p:sldIdLst>
    <p:sldId id="451" r:id="rId2"/>
    <p:sldId id="447" r:id="rId3"/>
    <p:sldId id="453" r:id="rId4"/>
    <p:sldId id="459" r:id="rId5"/>
    <p:sldId id="455" r:id="rId6"/>
    <p:sldId id="456" r:id="rId7"/>
    <p:sldId id="457" r:id="rId8"/>
    <p:sldId id="458" r:id="rId9"/>
    <p:sldId id="452" r:id="rId10"/>
  </p:sldIdLst>
  <p:sldSz cx="12192000" cy="6858000"/>
  <p:notesSz cx="6858000" cy="9144000"/>
  <p:embeddedFontLst>
    <p:embeddedFont>
      <p:font typeface="맑은 고딕" panose="020B0503020000020004" pitchFamily="34" charset="-127"/>
      <p:regular r:id="rId13"/>
      <p:bold r:id="rId1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DADC"/>
    <a:srgbClr val="2E75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535" autoAdjust="0"/>
    <p:restoredTop sz="95958"/>
  </p:normalViewPr>
  <p:slideViewPr>
    <p:cSldViewPr snapToGrid="0">
      <p:cViewPr varScale="1">
        <p:scale>
          <a:sx n="168" d="100"/>
          <a:sy n="168" d="100"/>
        </p:scale>
        <p:origin x="680" y="20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3730" y="91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546E7E-6CE1-4F62-BC39-1BE7148D0D0D}" type="datetimeFigureOut">
              <a:rPr lang="ko-KR" altLang="en-US" smtClean="0"/>
              <a:t>2023. 5. 8.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F56489-CFDC-4DF4-92D1-C366C0FB17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98405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8A1C54-2D0D-48EB-888A-9786B070F533}" type="datetimeFigureOut">
              <a:rPr lang="ko-KR" altLang="en-US" smtClean="0"/>
              <a:t>2023. 5. 8.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02C913-610E-4BF0-B55F-9CE65BBA65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9765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02C913-610E-4BF0-B55F-9CE65BBA65D1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59011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02C913-610E-4BF0-B55F-9CE65BBA65D1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36384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02C913-610E-4BF0-B55F-9CE65BBA65D1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57206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02C913-610E-4BF0-B55F-9CE65BBA65D1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59163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02C913-610E-4BF0-B55F-9CE65BBA65D1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49981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02C913-610E-4BF0-B55F-9CE65BBA65D1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64163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1223120"/>
            <a:ext cx="12192000" cy="2387600"/>
          </a:xfrm>
        </p:spPr>
        <p:txBody>
          <a:bodyPr anchor="ctr"/>
          <a:lstStyle>
            <a:lvl1pPr algn="ctr">
              <a:defRPr sz="6000" b="0">
                <a:latin typeface="+mj-ea"/>
                <a:ea typeface="+mj-ea"/>
                <a:cs typeface="함초롬돋움" panose="020B0604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-2" y="3794871"/>
            <a:ext cx="12192001" cy="1655762"/>
          </a:xfrm>
        </p:spPr>
        <p:txBody>
          <a:bodyPr anchor="ctr"/>
          <a:lstStyle>
            <a:lvl1pPr marL="0" indent="0" algn="ctr">
              <a:buNone/>
              <a:defRPr sz="2400">
                <a:latin typeface="+mn-ea"/>
                <a:ea typeface="+mn-ea"/>
                <a:cs typeface="함초롬돋움" panose="020B0604000101010101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96" y="6195047"/>
            <a:ext cx="3026852" cy="64278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0202" y="6215220"/>
            <a:ext cx="1311798" cy="642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2633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>
            <a:cxnSpLocks/>
          </p:cNvCxnSpPr>
          <p:nvPr userDrawn="1"/>
        </p:nvCxnSpPr>
        <p:spPr>
          <a:xfrm>
            <a:off x="4863597" y="2208981"/>
            <a:ext cx="1994074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1055592" y="1691017"/>
            <a:ext cx="10071852" cy="718952"/>
          </a:xfrm>
          <a:ln w="28575"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800" b="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70" name="텍스트 개체 틀 4"/>
          <p:cNvSpPr>
            <a:spLocks noGrp="1"/>
          </p:cNvSpPr>
          <p:nvPr>
            <p:ph type="body" sz="quarter" idx="25" hasCustomPrompt="1"/>
          </p:nvPr>
        </p:nvSpPr>
        <p:spPr>
          <a:xfrm>
            <a:off x="1055592" y="2606858"/>
            <a:ext cx="10071850" cy="718952"/>
          </a:xfrm>
          <a:ln w="28575"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800" b="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76" name="텍스트 개체 틀 4"/>
          <p:cNvSpPr>
            <a:spLocks noGrp="1"/>
          </p:cNvSpPr>
          <p:nvPr>
            <p:ph type="body" sz="quarter" idx="27" hasCustomPrompt="1"/>
          </p:nvPr>
        </p:nvSpPr>
        <p:spPr>
          <a:xfrm>
            <a:off x="1055592" y="3526039"/>
            <a:ext cx="10071850" cy="718952"/>
          </a:xfrm>
          <a:ln w="28575"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800" b="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79" name="텍스트 개체 틀 4"/>
          <p:cNvSpPr>
            <a:spLocks noGrp="1"/>
          </p:cNvSpPr>
          <p:nvPr>
            <p:ph type="body" sz="quarter" idx="29" hasCustomPrompt="1"/>
          </p:nvPr>
        </p:nvSpPr>
        <p:spPr>
          <a:xfrm>
            <a:off x="1055593" y="4441880"/>
            <a:ext cx="10071849" cy="718952"/>
          </a:xfrm>
          <a:ln w="28575"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800" b="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11" name="모서리가 둥근 직사각형 19">
            <a:extLst>
              <a:ext uri="{FF2B5EF4-FFF2-40B4-BE49-F238E27FC236}">
                <a16:creationId xmlns:a16="http://schemas.microsoft.com/office/drawing/2014/main" id="{9A1001AF-7C71-4701-94B0-3772F84D3418}"/>
              </a:ext>
            </a:extLst>
          </p:cNvPr>
          <p:cNvSpPr/>
          <p:nvPr userDrawn="1"/>
        </p:nvSpPr>
        <p:spPr>
          <a:xfrm>
            <a:off x="1064556" y="1691018"/>
            <a:ext cx="10062886" cy="715612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9">
            <a:extLst>
              <a:ext uri="{FF2B5EF4-FFF2-40B4-BE49-F238E27FC236}">
                <a16:creationId xmlns:a16="http://schemas.microsoft.com/office/drawing/2014/main" id="{D9E18A4C-9D39-4312-9D41-EA0FA0703DAD}"/>
              </a:ext>
            </a:extLst>
          </p:cNvPr>
          <p:cNvSpPr/>
          <p:nvPr userDrawn="1"/>
        </p:nvSpPr>
        <p:spPr>
          <a:xfrm>
            <a:off x="1064556" y="2603620"/>
            <a:ext cx="10062886" cy="715612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9">
            <a:extLst>
              <a:ext uri="{FF2B5EF4-FFF2-40B4-BE49-F238E27FC236}">
                <a16:creationId xmlns:a16="http://schemas.microsoft.com/office/drawing/2014/main" id="{DD43020D-DDFD-4ED7-A112-51545002358E}"/>
              </a:ext>
            </a:extLst>
          </p:cNvPr>
          <p:cNvSpPr/>
          <p:nvPr userDrawn="1"/>
        </p:nvSpPr>
        <p:spPr>
          <a:xfrm>
            <a:off x="1064556" y="3532617"/>
            <a:ext cx="10062886" cy="715612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9">
            <a:extLst>
              <a:ext uri="{FF2B5EF4-FFF2-40B4-BE49-F238E27FC236}">
                <a16:creationId xmlns:a16="http://schemas.microsoft.com/office/drawing/2014/main" id="{7B5C337D-B310-4C62-8229-6DD25DC8C899}"/>
              </a:ext>
            </a:extLst>
          </p:cNvPr>
          <p:cNvSpPr/>
          <p:nvPr userDrawn="1"/>
        </p:nvSpPr>
        <p:spPr>
          <a:xfrm>
            <a:off x="1064556" y="4445220"/>
            <a:ext cx="10062886" cy="715612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91475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종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 userDrawn="1"/>
        </p:nvSpPr>
        <p:spPr>
          <a:xfrm>
            <a:off x="0" y="2767280"/>
            <a:ext cx="1219199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8000" dirty="0">
                <a:latin typeface="+mj-lt"/>
              </a:rPr>
              <a:t>Q &amp; A</a:t>
            </a:r>
            <a:endParaRPr lang="ko-KR" altLang="en-US" sz="8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294381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1920" y="207747"/>
            <a:ext cx="11368160" cy="762163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20" name="모서리가 둥근 직사각형 19"/>
          <p:cNvSpPr/>
          <p:nvPr userDrawn="1"/>
        </p:nvSpPr>
        <p:spPr>
          <a:xfrm>
            <a:off x="411920" y="207747"/>
            <a:ext cx="11368160" cy="762163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0"/>
          </p:nvPr>
        </p:nvSpPr>
        <p:spPr>
          <a:xfrm>
            <a:off x="411163" y="1152525"/>
            <a:ext cx="11369675" cy="505777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38411583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8DAAC8-442A-4C15-9819-F07FF5E7315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966651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9" r:id="rId3"/>
    <p:sldLayoutId id="2147483671" r:id="rId4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B181DB-3D0D-6F3F-AE13-25ABB64D271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5400" dirty="0"/>
              <a:t>IoT </a:t>
            </a:r>
            <a:r>
              <a:rPr kumimoji="1" lang="ko-KR" altLang="en-US" sz="5400" dirty="0"/>
              <a:t>환경에서의</a:t>
            </a:r>
            <a:br>
              <a:rPr kumimoji="1" lang="en-US" altLang="ko-KR" sz="5400" dirty="0"/>
            </a:br>
            <a:r>
              <a:rPr kumimoji="1" lang="ko-KR" altLang="en-US" sz="5400" dirty="0" err="1"/>
              <a:t>스테가노그래피</a:t>
            </a:r>
            <a:r>
              <a:rPr kumimoji="1" lang="ko-KR" altLang="en-US" sz="5400" dirty="0"/>
              <a:t> 연구 사례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349088F-EB4A-1AF6-0F9B-51744328BB7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ko-KR" altLang="en-US" dirty="0"/>
              <a:t>한성대학교 김현지</a:t>
            </a:r>
          </a:p>
        </p:txBody>
      </p:sp>
    </p:spTree>
    <p:extLst>
      <p:ext uri="{BB962C8B-B14F-4D97-AF65-F5344CB8AC3E}">
        <p14:creationId xmlns:p14="http://schemas.microsoft.com/office/powerpoint/2010/main" val="2911695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0FE67B-9F73-B84B-9935-756EF95A7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kumimoji="1" lang="ko-KR" altLang="en-US" dirty="0">
                <a:latin typeface="+mn-ea"/>
                <a:ea typeface="+mn-ea"/>
              </a:rPr>
              <a:t>서론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D88DB97-508C-BA48-B684-8FAE2CB753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800" dirty="0">
                <a:latin typeface="+mn-ea"/>
              </a:rPr>
              <a:t>최근 사물인터넷 </a:t>
            </a:r>
            <a:r>
              <a:rPr kumimoji="1" lang="en-US" altLang="ko-KR" sz="1800" dirty="0">
                <a:latin typeface="+mn-ea"/>
              </a:rPr>
              <a:t>(Internet</a:t>
            </a:r>
            <a:r>
              <a:rPr kumimoji="1" lang="ko-KR" altLang="en-US" sz="1800" dirty="0">
                <a:latin typeface="+mn-ea"/>
              </a:rPr>
              <a:t> </a:t>
            </a:r>
            <a:r>
              <a:rPr kumimoji="1" lang="en-US" altLang="ko-KR" sz="1800" dirty="0">
                <a:latin typeface="+mn-ea"/>
              </a:rPr>
              <a:t>of</a:t>
            </a:r>
            <a:r>
              <a:rPr kumimoji="1" lang="ko-KR" altLang="en-US" sz="1800" dirty="0">
                <a:latin typeface="+mn-ea"/>
              </a:rPr>
              <a:t> </a:t>
            </a:r>
            <a:r>
              <a:rPr kumimoji="1" lang="en-US" altLang="ko-KR" sz="1800" dirty="0">
                <a:latin typeface="+mn-ea"/>
              </a:rPr>
              <a:t>Things,</a:t>
            </a:r>
            <a:r>
              <a:rPr kumimoji="1" lang="ko-KR" altLang="en-US" sz="1800" dirty="0">
                <a:latin typeface="+mn-ea"/>
              </a:rPr>
              <a:t> </a:t>
            </a:r>
            <a:r>
              <a:rPr kumimoji="1" lang="en-US" altLang="ko-KR" sz="1800" dirty="0">
                <a:latin typeface="+mn-ea"/>
              </a:rPr>
              <a:t>IoT)</a:t>
            </a:r>
            <a:r>
              <a:rPr kumimoji="1" lang="ko-KR" altLang="en-US" sz="1800" dirty="0">
                <a:latin typeface="+mn-ea"/>
              </a:rPr>
              <a:t> 및 통신 기술이 발달함에 따라 데이터의 양이 급격히 증가</a:t>
            </a:r>
            <a:br>
              <a:rPr kumimoji="1" lang="en-US" altLang="ko-KR" sz="1800" dirty="0">
                <a:latin typeface="+mn-ea"/>
              </a:rPr>
            </a:br>
            <a:r>
              <a:rPr kumimoji="1" lang="en-US" altLang="ko-KR" sz="1800" dirty="0">
                <a:latin typeface="+mn-ea"/>
                <a:sym typeface="Wingdings" pitchFamily="2" charset="2"/>
              </a:rPr>
              <a:t></a:t>
            </a:r>
            <a:r>
              <a:rPr kumimoji="1" lang="ko-KR" altLang="en-US" sz="1800" dirty="0">
                <a:latin typeface="+mn-ea"/>
                <a:sym typeface="Wingdings" pitchFamily="2" charset="2"/>
              </a:rPr>
              <a:t> 이에 따라 </a:t>
            </a:r>
            <a:r>
              <a:rPr kumimoji="1" lang="ko-KR" altLang="en-US" sz="1800" b="1" dirty="0">
                <a:latin typeface="+mn-ea"/>
                <a:sym typeface="Wingdings" pitchFamily="2" charset="2"/>
              </a:rPr>
              <a:t>중요 정보 보호를 위한 기술적 요구 증가</a:t>
            </a:r>
            <a:endParaRPr kumimoji="1" lang="en-US" altLang="ko-KR" sz="1800" b="1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800" dirty="0">
                <a:latin typeface="+mn-ea"/>
              </a:rPr>
              <a:t>데이터 암호화와 더불어 데이터의 존재 자체를 숨기는 </a:t>
            </a:r>
            <a:r>
              <a:rPr kumimoji="1" lang="ko-KR" altLang="en-US" sz="1800" b="1" dirty="0" err="1">
                <a:latin typeface="+mn-ea"/>
              </a:rPr>
              <a:t>스테가노그래피</a:t>
            </a:r>
            <a:r>
              <a:rPr kumimoji="1" lang="ko-KR" altLang="en-US" sz="1800" b="1" dirty="0">
                <a:latin typeface="+mn-ea"/>
              </a:rPr>
              <a:t> 기술이 활용</a:t>
            </a:r>
            <a:r>
              <a:rPr kumimoji="1" lang="ko-KR" altLang="en-US" sz="1800" dirty="0">
                <a:latin typeface="+mn-ea"/>
              </a:rPr>
              <a:t>되고 있음</a:t>
            </a:r>
            <a:endParaRPr kumimoji="1" lang="en-US" altLang="ko-KR" sz="18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286193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0FE67B-9F73-B84B-9935-756EF95A7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kumimoji="1" lang="ko-KR" altLang="en-US" dirty="0" err="1">
                <a:latin typeface="+mn-ea"/>
                <a:ea typeface="+mn-ea"/>
              </a:rPr>
              <a:t>스테가노그래피</a:t>
            </a:r>
            <a:endParaRPr kumimoji="1" lang="ko-KR" altLang="en-US" dirty="0">
              <a:latin typeface="+mn-ea"/>
              <a:ea typeface="+mn-ea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D88DB97-508C-BA48-B684-8FAE2CB753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800" dirty="0">
                <a:latin typeface="+mn-ea"/>
              </a:rPr>
              <a:t>중요한 비밀 데이터를 은닉하기 위해 텍스트</a:t>
            </a:r>
            <a:r>
              <a:rPr kumimoji="1" lang="en-US" altLang="ko-KR" sz="1800" dirty="0">
                <a:latin typeface="+mn-ea"/>
              </a:rPr>
              <a:t>,</a:t>
            </a:r>
            <a:r>
              <a:rPr kumimoji="1" lang="ko-KR" altLang="en-US" sz="1800" dirty="0">
                <a:latin typeface="+mn-ea"/>
              </a:rPr>
              <a:t> 이미지 등의 파일에 </a:t>
            </a:r>
            <a:r>
              <a:rPr kumimoji="1" lang="ko-KR" altLang="en-US" sz="1800" b="1" dirty="0">
                <a:latin typeface="+mn-ea"/>
              </a:rPr>
              <a:t>비밀 데이터를 삽입하는 기술</a:t>
            </a:r>
            <a:endParaRPr kumimoji="1" lang="en-US" altLang="ko-KR" sz="1800" b="1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800" dirty="0">
                <a:latin typeface="+mn-ea"/>
              </a:rPr>
              <a:t>비밀 데이터가 삽입되었음은 육안으로 식별할 수 없어야 함</a:t>
            </a:r>
            <a:br>
              <a:rPr kumimoji="1" lang="en-US" altLang="ko-KR" sz="1800" dirty="0">
                <a:latin typeface="+mn-ea"/>
              </a:rPr>
            </a:br>
            <a:r>
              <a:rPr kumimoji="1" lang="en-US" altLang="ko-KR" sz="1800" dirty="0">
                <a:latin typeface="+mn-ea"/>
                <a:sym typeface="Wingdings" pitchFamily="2" charset="2"/>
              </a:rPr>
              <a:t></a:t>
            </a:r>
            <a:r>
              <a:rPr kumimoji="1" lang="ko-KR" altLang="en-US" sz="1800" dirty="0">
                <a:latin typeface="+mn-ea"/>
                <a:sym typeface="Wingdings" pitchFamily="2" charset="2"/>
              </a:rPr>
              <a:t> </a:t>
            </a:r>
            <a:r>
              <a:rPr kumimoji="1" lang="ko-KR" altLang="en-US" sz="1800" b="1" dirty="0">
                <a:latin typeface="+mn-ea"/>
                <a:sym typeface="Wingdings" pitchFamily="2" charset="2"/>
              </a:rPr>
              <a:t>왜곡과 손상을 최소화</a:t>
            </a:r>
            <a:br>
              <a:rPr kumimoji="1" lang="en-US" altLang="ko-KR" sz="1800" dirty="0">
                <a:latin typeface="+mn-ea"/>
              </a:rPr>
            </a:br>
            <a:r>
              <a:rPr kumimoji="1" lang="en-US" altLang="ko-KR" sz="1800" dirty="0">
                <a:latin typeface="+mn-ea"/>
                <a:sym typeface="Wingdings" pitchFamily="2" charset="2"/>
              </a:rPr>
              <a:t></a:t>
            </a:r>
            <a:r>
              <a:rPr kumimoji="1" lang="ko-KR" altLang="en-US" sz="1800" dirty="0">
                <a:latin typeface="+mn-ea"/>
                <a:sym typeface="Wingdings" pitchFamily="2" charset="2"/>
              </a:rPr>
              <a:t> </a:t>
            </a:r>
            <a:r>
              <a:rPr kumimoji="1" lang="ko-KR" altLang="en-US" sz="1800" dirty="0" err="1">
                <a:latin typeface="+mn-ea"/>
                <a:sym typeface="Wingdings" pitchFamily="2" charset="2"/>
              </a:rPr>
              <a:t>스테고</a:t>
            </a:r>
            <a:r>
              <a:rPr kumimoji="1" lang="ko-KR" altLang="en-US" sz="1800" dirty="0">
                <a:latin typeface="+mn-ea"/>
                <a:sym typeface="Wingdings" pitchFamily="2" charset="2"/>
              </a:rPr>
              <a:t> 오브젝트 </a:t>
            </a:r>
            <a:r>
              <a:rPr kumimoji="1" lang="en-US" altLang="ko-KR" sz="1800" dirty="0">
                <a:latin typeface="+mn-ea"/>
                <a:sym typeface="Wingdings" pitchFamily="2" charset="2"/>
              </a:rPr>
              <a:t>(</a:t>
            </a:r>
            <a:r>
              <a:rPr kumimoji="1" lang="ko-KR" altLang="en-US" sz="1800" dirty="0" err="1">
                <a:latin typeface="+mn-ea"/>
                <a:sym typeface="Wingdings" pitchFamily="2" charset="2"/>
              </a:rPr>
              <a:t>스테가노그래피를</a:t>
            </a:r>
            <a:r>
              <a:rPr kumimoji="1" lang="ko-KR" altLang="en-US" sz="1800" dirty="0">
                <a:latin typeface="+mn-ea"/>
                <a:sym typeface="Wingdings" pitchFamily="2" charset="2"/>
              </a:rPr>
              <a:t> 통해 생성된 파일</a:t>
            </a:r>
            <a:r>
              <a:rPr kumimoji="1" lang="en-US" altLang="ko-KR" sz="1800" dirty="0">
                <a:latin typeface="+mn-ea"/>
                <a:sym typeface="Wingdings" pitchFamily="2" charset="2"/>
              </a:rPr>
              <a:t>)</a:t>
            </a:r>
            <a:r>
              <a:rPr kumimoji="1" lang="ko-KR" altLang="en-US" sz="1800" dirty="0">
                <a:latin typeface="+mn-ea"/>
                <a:sym typeface="Wingdings" pitchFamily="2" charset="2"/>
              </a:rPr>
              <a:t>는 </a:t>
            </a:r>
            <a:r>
              <a:rPr kumimoji="1" lang="ko-KR" altLang="en-US" sz="1800" b="1" dirty="0">
                <a:latin typeface="+mn-ea"/>
                <a:sym typeface="Wingdings" pitchFamily="2" charset="2"/>
              </a:rPr>
              <a:t>원본과 매우 유사</a:t>
            </a:r>
            <a:endParaRPr kumimoji="1" lang="en-US" altLang="ko-KR" sz="1800" b="1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800" dirty="0">
                <a:latin typeface="+mn-ea"/>
              </a:rPr>
              <a:t>데이터 암호화를 통해 데이터 값을 숨기고</a:t>
            </a:r>
            <a:r>
              <a:rPr kumimoji="1" lang="en-US" altLang="ko-KR" sz="1800" dirty="0">
                <a:latin typeface="+mn-ea"/>
              </a:rPr>
              <a:t>,</a:t>
            </a:r>
            <a:r>
              <a:rPr kumimoji="1" lang="ko-KR" altLang="en-US" sz="1800" dirty="0">
                <a:latin typeface="+mn-ea"/>
              </a:rPr>
              <a:t> </a:t>
            </a:r>
            <a:r>
              <a:rPr kumimoji="1" lang="ko-KR" altLang="en-US" sz="1800" dirty="0" err="1">
                <a:latin typeface="+mn-ea"/>
              </a:rPr>
              <a:t>스테가노그래피</a:t>
            </a:r>
            <a:r>
              <a:rPr kumimoji="1" lang="ko-KR" altLang="en-US" sz="1800" dirty="0">
                <a:latin typeface="+mn-ea"/>
              </a:rPr>
              <a:t> </a:t>
            </a:r>
            <a:r>
              <a:rPr kumimoji="1" lang="en-US" altLang="ko-KR" sz="1800" dirty="0">
                <a:latin typeface="+mn-ea"/>
              </a:rPr>
              <a:t>(</a:t>
            </a:r>
            <a:r>
              <a:rPr kumimoji="1" lang="ko-KR" altLang="en-US" sz="1800" dirty="0" err="1">
                <a:latin typeface="+mn-ea"/>
              </a:rPr>
              <a:t>임베딩</a:t>
            </a:r>
            <a:r>
              <a:rPr kumimoji="1" lang="en-US" altLang="ko-KR" sz="1800" dirty="0">
                <a:latin typeface="+mn-ea"/>
              </a:rPr>
              <a:t>)</a:t>
            </a:r>
            <a:r>
              <a:rPr kumimoji="1" lang="ko-KR" altLang="en-US" sz="1800" dirty="0">
                <a:latin typeface="+mn-ea"/>
              </a:rPr>
              <a:t>를 통해 </a:t>
            </a:r>
            <a:r>
              <a:rPr kumimoji="1" lang="ko-KR" altLang="en-US" sz="1800" b="1" dirty="0">
                <a:latin typeface="+mn-ea"/>
              </a:rPr>
              <a:t>데이터의 존재 자체를 보호</a:t>
            </a:r>
            <a:endParaRPr kumimoji="1" lang="en-US" altLang="ko-KR" sz="1800" b="1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800" dirty="0">
                <a:latin typeface="+mn-ea"/>
              </a:rPr>
              <a:t>대표적인 </a:t>
            </a:r>
            <a:r>
              <a:rPr kumimoji="1" lang="ko-KR" altLang="en-US" sz="1800" dirty="0" err="1">
                <a:latin typeface="+mn-ea"/>
              </a:rPr>
              <a:t>임베딩</a:t>
            </a:r>
            <a:r>
              <a:rPr kumimoji="1" lang="ko-KR" altLang="en-US" sz="1800" dirty="0">
                <a:latin typeface="+mn-ea"/>
              </a:rPr>
              <a:t> 알고리즘</a:t>
            </a:r>
            <a:endParaRPr kumimoji="1" lang="en-US" altLang="ko-KR" sz="1800" dirty="0">
              <a:latin typeface="+mn-ea"/>
            </a:endParaRPr>
          </a:p>
          <a:p>
            <a:pPr lvl="1">
              <a:lnSpc>
                <a:spcPct val="150000"/>
              </a:lnSpc>
            </a:pPr>
            <a:r>
              <a:rPr lang="en" altLang="ko-KR" sz="1600" dirty="0">
                <a:effectLst/>
                <a:latin typeface="Helvetica" pitchFamily="2" charset="0"/>
              </a:rPr>
              <a:t>LSB (Least Significant Bit)</a:t>
            </a:r>
            <a:r>
              <a:rPr lang="en-US" altLang="ko-KR" sz="1600" dirty="0">
                <a:latin typeface="Helvetica" pitchFamily="2" charset="0"/>
              </a:rPr>
              <a:t>,</a:t>
            </a:r>
            <a:r>
              <a:rPr lang="ko-KR" altLang="en-US" sz="1600" dirty="0">
                <a:latin typeface="Helvetica" pitchFamily="2" charset="0"/>
              </a:rPr>
              <a:t> </a:t>
            </a:r>
            <a:r>
              <a:rPr lang="en" altLang="ko-KR" sz="1600" dirty="0">
                <a:effectLst/>
                <a:latin typeface="Helvetica" pitchFamily="2" charset="0"/>
              </a:rPr>
              <a:t>Pixel Value Differencing (PVD)</a:t>
            </a:r>
            <a:r>
              <a:rPr lang="en-US" altLang="ko-KR" sz="1600" dirty="0">
                <a:effectLst/>
                <a:latin typeface="Helvetica" pitchFamily="2" charset="0"/>
              </a:rPr>
              <a:t>,</a:t>
            </a:r>
            <a:r>
              <a:rPr lang="ko-KR" altLang="en-US" sz="1600" dirty="0">
                <a:effectLst/>
                <a:latin typeface="Helvetica" pitchFamily="2" charset="0"/>
              </a:rPr>
              <a:t> </a:t>
            </a:r>
            <a:r>
              <a:rPr lang="en" altLang="ko-KR" sz="1600" dirty="0">
                <a:effectLst/>
                <a:latin typeface="Helvetica" pitchFamily="2" charset="0"/>
              </a:rPr>
              <a:t>Wavelet Obtained Weights (WOW) </a:t>
            </a:r>
            <a:r>
              <a:rPr lang="ko-KR" altLang="en-US" sz="1600" dirty="0">
                <a:effectLst/>
                <a:latin typeface="Helvetica" pitchFamily="2" charset="0"/>
              </a:rPr>
              <a:t>등</a:t>
            </a:r>
          </a:p>
          <a:p>
            <a:pPr lvl="1">
              <a:lnSpc>
                <a:spcPct val="150000"/>
              </a:lnSpc>
            </a:pPr>
            <a:endParaRPr kumimoji="1" lang="en-US" altLang="ko-KR" sz="1800" dirty="0">
              <a:latin typeface="+mn-ea"/>
            </a:endParaRPr>
          </a:p>
          <a:p>
            <a:pPr>
              <a:lnSpc>
                <a:spcPct val="150000"/>
              </a:lnSpc>
            </a:pPr>
            <a:endParaRPr kumimoji="1" lang="en-US" altLang="ko-KR" sz="16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460547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0FE67B-9F73-B84B-9935-756EF95A7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kumimoji="1" lang="en-US" altLang="ko-KR" dirty="0">
                <a:latin typeface="+mn-ea"/>
                <a:ea typeface="+mn-ea"/>
              </a:rPr>
              <a:t>IoT</a:t>
            </a:r>
            <a:r>
              <a:rPr kumimoji="1" lang="ko-KR" altLang="en-US" dirty="0">
                <a:latin typeface="+mn-ea"/>
                <a:ea typeface="+mn-ea"/>
              </a:rPr>
              <a:t> 환경에서의 </a:t>
            </a:r>
            <a:r>
              <a:rPr kumimoji="1" lang="ko-KR" altLang="en-US" dirty="0" err="1">
                <a:latin typeface="+mn-ea"/>
                <a:ea typeface="+mn-ea"/>
              </a:rPr>
              <a:t>스테가노그래피를</a:t>
            </a:r>
            <a:r>
              <a:rPr kumimoji="1" lang="ko-KR" altLang="en-US" dirty="0">
                <a:latin typeface="+mn-ea"/>
                <a:ea typeface="+mn-ea"/>
              </a:rPr>
              <a:t> 위한 조건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D88DB97-508C-BA48-B684-8FAE2CB753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800" b="1" dirty="0">
                <a:latin typeface="+mn-ea"/>
              </a:rPr>
              <a:t>IoT</a:t>
            </a:r>
            <a:r>
              <a:rPr kumimoji="1" lang="en-US" altLang="ko-KR" sz="1800" dirty="0">
                <a:latin typeface="+mn-ea"/>
              </a:rPr>
              <a:t> : </a:t>
            </a:r>
            <a:r>
              <a:rPr kumimoji="1" lang="ko-KR" altLang="en-US" sz="1800" dirty="0">
                <a:latin typeface="+mn-ea"/>
              </a:rPr>
              <a:t>인터넷에 연결된 여러 디바이스들이 서로 통신하며 데이터를 주고 받는 기술</a:t>
            </a:r>
            <a:endParaRPr kumimoji="1" lang="en-US" altLang="ko-KR" sz="1800" dirty="0">
              <a:latin typeface="+mn-ea"/>
            </a:endParaRPr>
          </a:p>
          <a:p>
            <a:pPr lvl="1">
              <a:lnSpc>
                <a:spcPct val="150000"/>
              </a:lnSpc>
            </a:pPr>
            <a:r>
              <a:rPr kumimoji="1" lang="ko-KR" altLang="en-US" sz="1800" dirty="0">
                <a:latin typeface="+mn-ea"/>
              </a:rPr>
              <a:t>실시간 정보 수집</a:t>
            </a:r>
            <a:r>
              <a:rPr kumimoji="1" lang="en-US" altLang="ko-KR" sz="1800" dirty="0">
                <a:latin typeface="+mn-ea"/>
              </a:rPr>
              <a:t>,</a:t>
            </a:r>
            <a:r>
              <a:rPr kumimoji="1" lang="ko-KR" altLang="en-US" sz="1800" dirty="0">
                <a:latin typeface="+mn-ea"/>
              </a:rPr>
              <a:t> 센싱 등에 사용되며</a:t>
            </a:r>
            <a:r>
              <a:rPr kumimoji="1" lang="en-US" altLang="ko-KR" sz="1800" dirty="0">
                <a:latin typeface="+mn-ea"/>
              </a:rPr>
              <a:t>,</a:t>
            </a:r>
            <a:r>
              <a:rPr kumimoji="1" lang="ko-KR" altLang="en-US" sz="1800" dirty="0">
                <a:latin typeface="+mn-ea"/>
              </a:rPr>
              <a:t> 스마트 홈 및 시티 등의 분야에 적용되고 있음</a:t>
            </a:r>
            <a:endParaRPr kumimoji="1" lang="en-US" altLang="ko-KR" sz="14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800" dirty="0">
                <a:latin typeface="+mn-ea"/>
              </a:rPr>
              <a:t>그러나</a:t>
            </a:r>
            <a:r>
              <a:rPr kumimoji="1" lang="en-US" altLang="ko-KR" sz="1800" dirty="0">
                <a:latin typeface="+mn-ea"/>
              </a:rPr>
              <a:t>,</a:t>
            </a:r>
            <a:r>
              <a:rPr kumimoji="1" lang="ko-KR" altLang="en-US" sz="1800" dirty="0">
                <a:latin typeface="+mn-ea"/>
              </a:rPr>
              <a:t> 물리적 공격</a:t>
            </a:r>
            <a:r>
              <a:rPr kumimoji="1" lang="en-US" altLang="ko-KR" sz="1800" dirty="0">
                <a:latin typeface="+mn-ea"/>
              </a:rPr>
              <a:t>,</a:t>
            </a:r>
            <a:r>
              <a:rPr kumimoji="1" lang="ko-KR" altLang="en-US" sz="1800" dirty="0">
                <a:latin typeface="+mn-ea"/>
              </a:rPr>
              <a:t> 인증</a:t>
            </a:r>
            <a:r>
              <a:rPr kumimoji="1" lang="en-US" altLang="ko-KR" sz="1800" dirty="0">
                <a:latin typeface="+mn-ea"/>
              </a:rPr>
              <a:t>,</a:t>
            </a:r>
            <a:r>
              <a:rPr kumimoji="1" lang="ko-KR" altLang="en-US" sz="1800" dirty="0">
                <a:latin typeface="+mn-ea"/>
              </a:rPr>
              <a:t> 데이터 유출과 같은 보안 문제점 존재</a:t>
            </a:r>
            <a:endParaRPr kumimoji="1" lang="en-US" altLang="ko-KR" sz="1800" dirty="0">
              <a:latin typeface="+mn-ea"/>
            </a:endParaRPr>
          </a:p>
          <a:p>
            <a:pPr lvl="1">
              <a:lnSpc>
                <a:spcPct val="150000"/>
              </a:lnSpc>
            </a:pPr>
            <a:r>
              <a:rPr kumimoji="1" lang="ko-KR" altLang="en-US" sz="1800" dirty="0">
                <a:latin typeface="+mn-ea"/>
              </a:rPr>
              <a:t>이를 방지하기 위해 </a:t>
            </a:r>
            <a:r>
              <a:rPr kumimoji="1" lang="ko-KR" altLang="en-US" sz="1800" b="1" dirty="0">
                <a:latin typeface="+mn-ea"/>
              </a:rPr>
              <a:t>데이터 암호화 및 은닉</a:t>
            </a:r>
            <a:r>
              <a:rPr kumimoji="1" lang="en-US" altLang="ko-KR" sz="1800" b="1" dirty="0">
                <a:latin typeface="+mn-ea"/>
              </a:rPr>
              <a:t>,</a:t>
            </a:r>
            <a:r>
              <a:rPr kumimoji="1" lang="ko-KR" altLang="en-US" sz="1800" b="1" dirty="0">
                <a:latin typeface="+mn-ea"/>
              </a:rPr>
              <a:t> 접근 제어 등이 필요</a:t>
            </a:r>
            <a:endParaRPr kumimoji="1" lang="en-US" altLang="ko-KR" sz="1400" b="1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800" b="1" dirty="0">
                <a:latin typeface="+mn-ea"/>
              </a:rPr>
              <a:t>IoT</a:t>
            </a:r>
            <a:r>
              <a:rPr kumimoji="1" lang="ko-KR" altLang="en-US" sz="1800" b="1" dirty="0">
                <a:latin typeface="+mn-ea"/>
              </a:rPr>
              <a:t> 디바이스는 메모리 및 연산 능력이 제한적</a:t>
            </a:r>
            <a:r>
              <a:rPr kumimoji="1" lang="ko-KR" altLang="en-US" sz="1800" dirty="0">
                <a:latin typeface="+mn-ea"/>
              </a:rPr>
              <a:t>이고</a:t>
            </a:r>
            <a:r>
              <a:rPr kumimoji="1" lang="en-US" altLang="ko-KR" sz="1800" dirty="0">
                <a:latin typeface="+mn-ea"/>
              </a:rPr>
              <a:t>,</a:t>
            </a:r>
            <a:r>
              <a:rPr kumimoji="1" lang="ko-KR" altLang="en-US" sz="1800" dirty="0">
                <a:latin typeface="+mn-ea"/>
              </a:rPr>
              <a:t> 주로 </a:t>
            </a:r>
            <a:r>
              <a:rPr kumimoji="1" lang="ko-KR" altLang="en-US" sz="1800" b="1" dirty="0">
                <a:latin typeface="+mn-ea"/>
              </a:rPr>
              <a:t>실시간</a:t>
            </a:r>
            <a:r>
              <a:rPr kumimoji="1" lang="ko-KR" altLang="en-US" sz="1800" dirty="0">
                <a:latin typeface="+mn-ea"/>
              </a:rPr>
              <a:t> 데이터 수집에 사용</a:t>
            </a:r>
            <a:endParaRPr kumimoji="1" lang="en-US" altLang="ko-KR" sz="1800" dirty="0">
              <a:latin typeface="+mn-ea"/>
            </a:endParaRPr>
          </a:p>
          <a:p>
            <a:pPr lvl="1">
              <a:lnSpc>
                <a:spcPct val="150000"/>
              </a:lnSpc>
            </a:pPr>
            <a:r>
              <a:rPr kumimoji="1" lang="ko-KR" altLang="en-US" sz="1800" dirty="0">
                <a:latin typeface="+mn-ea"/>
              </a:rPr>
              <a:t>데이터 처리에 필요한 </a:t>
            </a:r>
            <a:r>
              <a:rPr kumimoji="1" lang="ko-KR" altLang="en-US" sz="1800" b="1" dirty="0">
                <a:latin typeface="+mn-ea"/>
              </a:rPr>
              <a:t>시간 및 자원을 최소화</a:t>
            </a:r>
            <a:r>
              <a:rPr kumimoji="1" lang="ko-KR" altLang="en-US" sz="1800" dirty="0">
                <a:latin typeface="+mn-ea"/>
              </a:rPr>
              <a:t>할 수 있는 </a:t>
            </a:r>
            <a:r>
              <a:rPr kumimoji="1" lang="ko-KR" altLang="en-US" sz="1800" dirty="0" err="1">
                <a:latin typeface="+mn-ea"/>
              </a:rPr>
              <a:t>임베딩</a:t>
            </a:r>
            <a:r>
              <a:rPr kumimoji="1" lang="ko-KR" altLang="en-US" sz="1800" dirty="0">
                <a:latin typeface="+mn-ea"/>
              </a:rPr>
              <a:t> 기술 필요</a:t>
            </a:r>
            <a:endParaRPr kumimoji="1" lang="en-US" altLang="ko-KR" sz="18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800" b="1" dirty="0">
                <a:latin typeface="+mn-ea"/>
              </a:rPr>
              <a:t>즉</a:t>
            </a:r>
            <a:r>
              <a:rPr kumimoji="1" lang="en-US" altLang="ko-KR" sz="1800" b="1" dirty="0">
                <a:latin typeface="+mn-ea"/>
              </a:rPr>
              <a:t>,</a:t>
            </a:r>
            <a:r>
              <a:rPr kumimoji="1" lang="ko-KR" altLang="en-US" sz="1800" b="1" dirty="0">
                <a:latin typeface="+mn-ea"/>
              </a:rPr>
              <a:t> 경량 알고리즘 사용 및 최적화</a:t>
            </a:r>
            <a:r>
              <a:rPr kumimoji="1" lang="en-US" altLang="ko-KR" sz="1800" b="1" dirty="0">
                <a:latin typeface="+mn-ea"/>
              </a:rPr>
              <a:t>,</a:t>
            </a:r>
            <a:r>
              <a:rPr kumimoji="1" lang="ko-KR" altLang="en-US" sz="1800" b="1" dirty="0">
                <a:latin typeface="+mn-ea"/>
              </a:rPr>
              <a:t> 보안성을 고려해야함</a:t>
            </a:r>
            <a:endParaRPr kumimoji="1" lang="en-US" altLang="ko-KR" sz="18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447006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0FE67B-9F73-B84B-9935-756EF95A7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kumimoji="1" lang="ko-KR" altLang="en-US" dirty="0">
                <a:latin typeface="+mn-ea"/>
                <a:ea typeface="+mn-ea"/>
              </a:rPr>
              <a:t>연구 사례</a:t>
            </a:r>
            <a:r>
              <a:rPr kumimoji="1" lang="en-US" altLang="ko-KR" dirty="0">
                <a:latin typeface="+mn-ea"/>
                <a:ea typeface="+mn-ea"/>
              </a:rPr>
              <a:t>1</a:t>
            </a:r>
            <a:endParaRPr kumimoji="1" lang="ko-KR" altLang="en-US" dirty="0">
              <a:latin typeface="+mn-ea"/>
              <a:ea typeface="+mn-ea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D88DB97-508C-BA48-B684-8FAE2CB753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800" dirty="0">
                <a:latin typeface="+mn-ea"/>
              </a:rPr>
              <a:t>IoT</a:t>
            </a:r>
            <a:r>
              <a:rPr kumimoji="1" lang="ko-KR" altLang="en-US" sz="1800" dirty="0">
                <a:latin typeface="+mn-ea"/>
              </a:rPr>
              <a:t> 상의 통신 기술인 </a:t>
            </a:r>
            <a:r>
              <a:rPr kumimoji="1" lang="en-US" altLang="ko-KR" sz="1800" b="1" dirty="0">
                <a:latin typeface="+mn-ea"/>
              </a:rPr>
              <a:t>Zigbee </a:t>
            </a:r>
            <a:r>
              <a:rPr kumimoji="1" lang="ko-KR" altLang="en-US" sz="1800" b="1" dirty="0">
                <a:latin typeface="+mn-ea"/>
              </a:rPr>
              <a:t>프로토콜에 </a:t>
            </a:r>
            <a:r>
              <a:rPr kumimoji="1" lang="ko-KR" altLang="en-US" sz="1800" b="1" dirty="0" err="1">
                <a:latin typeface="+mn-ea"/>
              </a:rPr>
              <a:t>스테가노그래피를</a:t>
            </a:r>
            <a:r>
              <a:rPr kumimoji="1" lang="ko-KR" altLang="en-US" sz="1800" b="1" dirty="0">
                <a:latin typeface="+mn-ea"/>
              </a:rPr>
              <a:t> 적용</a:t>
            </a:r>
            <a:br>
              <a:rPr kumimoji="1" lang="en-US" altLang="ko-KR" sz="1800" dirty="0">
                <a:latin typeface="+mn-ea"/>
              </a:rPr>
            </a:br>
            <a:r>
              <a:rPr kumimoji="1" lang="en-US" altLang="ko-KR" sz="1800" dirty="0">
                <a:latin typeface="+mn-ea"/>
                <a:sym typeface="Wingdings" pitchFamily="2" charset="2"/>
              </a:rPr>
              <a:t></a:t>
            </a:r>
            <a:r>
              <a:rPr kumimoji="1" lang="ko-KR" altLang="en-US" sz="1800" dirty="0">
                <a:latin typeface="+mn-ea"/>
                <a:sym typeface="Wingdings" pitchFamily="2" charset="2"/>
              </a:rPr>
              <a:t> 통신 당사자 간에 주고 받는 데이터에 대한 보안성 확보</a:t>
            </a:r>
            <a:endParaRPr kumimoji="1" lang="en-US" altLang="ko-KR" sz="18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800" dirty="0">
                <a:latin typeface="+mn-ea"/>
              </a:rPr>
              <a:t>프레임의 지정된 필드 메시지</a:t>
            </a:r>
            <a:r>
              <a:rPr kumimoji="1" lang="en-US" altLang="ko-KR" sz="1800" dirty="0">
                <a:latin typeface="+mn-ea"/>
              </a:rPr>
              <a:t>(</a:t>
            </a:r>
            <a:r>
              <a:rPr kumimoji="1" lang="ko-KR" altLang="en-US" sz="1800" b="1" dirty="0">
                <a:latin typeface="+mn-ea"/>
              </a:rPr>
              <a:t>프레임 제어 필드</a:t>
            </a:r>
            <a:r>
              <a:rPr kumimoji="1" lang="en-US" altLang="ko-KR" sz="1800" b="1" dirty="0">
                <a:latin typeface="+mn-ea"/>
              </a:rPr>
              <a:t>/</a:t>
            </a:r>
            <a:r>
              <a:rPr kumimoji="1" lang="ko-KR" altLang="en-US" sz="1800" b="1" dirty="0">
                <a:latin typeface="+mn-ea"/>
              </a:rPr>
              <a:t>주소 정보 필드</a:t>
            </a:r>
            <a:r>
              <a:rPr kumimoji="1" lang="en-US" altLang="ko-KR" sz="1800" b="1" dirty="0">
                <a:latin typeface="+mn-ea"/>
              </a:rPr>
              <a:t>/</a:t>
            </a:r>
            <a:r>
              <a:rPr kumimoji="1" lang="ko-KR" altLang="en-US" sz="1800" b="1" dirty="0">
                <a:latin typeface="+mn-ea"/>
              </a:rPr>
              <a:t>소스 주소 필드</a:t>
            </a:r>
            <a:r>
              <a:rPr kumimoji="1" lang="en-US" altLang="ko-KR" sz="1800" dirty="0">
                <a:latin typeface="+mn-ea"/>
              </a:rPr>
              <a:t>)</a:t>
            </a:r>
            <a:r>
              <a:rPr kumimoji="1" lang="ko-KR" altLang="en-US" sz="1800" dirty="0">
                <a:latin typeface="+mn-ea"/>
              </a:rPr>
              <a:t>에 비밀 정보를 </a:t>
            </a:r>
            <a:r>
              <a:rPr kumimoji="1" lang="ko-KR" altLang="en-US" sz="1800" dirty="0" err="1">
                <a:latin typeface="+mn-ea"/>
              </a:rPr>
              <a:t>임베딩</a:t>
            </a:r>
            <a:br>
              <a:rPr kumimoji="1" lang="en-US" altLang="ko-KR" sz="1800" dirty="0">
                <a:latin typeface="+mn-ea"/>
              </a:rPr>
            </a:br>
            <a:r>
              <a:rPr kumimoji="1" lang="en-US" altLang="ko-KR" sz="1800" dirty="0">
                <a:latin typeface="+mn-ea"/>
                <a:sym typeface="Wingdings" pitchFamily="2" charset="2"/>
              </a:rPr>
              <a:t></a:t>
            </a:r>
            <a:r>
              <a:rPr kumimoji="1" lang="ko-KR" altLang="en-US" sz="1800" dirty="0">
                <a:latin typeface="+mn-ea"/>
                <a:sym typeface="Wingdings" pitchFamily="2" charset="2"/>
              </a:rPr>
              <a:t> </a:t>
            </a:r>
            <a:r>
              <a:rPr kumimoji="1" lang="ko-KR" altLang="en-US" sz="1800" b="1" dirty="0">
                <a:latin typeface="+mn-ea"/>
                <a:sym typeface="Wingdings" pitchFamily="2" charset="2"/>
              </a:rPr>
              <a:t>지정된 위치에만 삽입</a:t>
            </a:r>
            <a:r>
              <a:rPr kumimoji="1" lang="ko-KR" altLang="en-US" sz="1800" dirty="0">
                <a:latin typeface="+mn-ea"/>
                <a:sym typeface="Wingdings" pitchFamily="2" charset="2"/>
              </a:rPr>
              <a:t>되며</a:t>
            </a:r>
            <a:r>
              <a:rPr kumimoji="1" lang="en-US" altLang="ko-KR" sz="1800" dirty="0">
                <a:latin typeface="+mn-ea"/>
                <a:sym typeface="Wingdings" pitchFamily="2" charset="2"/>
              </a:rPr>
              <a:t>,</a:t>
            </a:r>
            <a:r>
              <a:rPr kumimoji="1" lang="ko-KR" altLang="en-US" sz="1800" dirty="0">
                <a:latin typeface="+mn-ea"/>
                <a:sym typeface="Wingdings" pitchFamily="2" charset="2"/>
              </a:rPr>
              <a:t> </a:t>
            </a:r>
            <a:r>
              <a:rPr kumimoji="1" lang="ko-KR" altLang="en-US" sz="1800" dirty="0" err="1">
                <a:latin typeface="+mn-ea"/>
                <a:sym typeface="Wingdings" pitchFamily="2" charset="2"/>
              </a:rPr>
              <a:t>임베딩</a:t>
            </a:r>
            <a:r>
              <a:rPr kumimoji="1" lang="ko-KR" altLang="en-US" sz="1800" dirty="0">
                <a:latin typeface="+mn-ea"/>
                <a:sym typeface="Wingdings" pitchFamily="2" charset="2"/>
              </a:rPr>
              <a:t> 가능한 </a:t>
            </a:r>
            <a:r>
              <a:rPr kumimoji="1" lang="ko-KR" altLang="en-US" sz="1800" b="1" dirty="0">
                <a:latin typeface="+mn-ea"/>
                <a:sym typeface="Wingdings" pitchFamily="2" charset="2"/>
              </a:rPr>
              <a:t>용량은 각각 다름</a:t>
            </a:r>
            <a:endParaRPr kumimoji="1" lang="en-US" altLang="ko-KR" sz="1800" b="1" dirty="0">
              <a:latin typeface="+mn-ea"/>
            </a:endParaRPr>
          </a:p>
          <a:p>
            <a:pPr lvl="1">
              <a:lnSpc>
                <a:spcPct val="150000"/>
              </a:lnSpc>
            </a:pPr>
            <a:r>
              <a:rPr kumimoji="1" lang="ko-KR" altLang="en-US" sz="1600" b="1" dirty="0">
                <a:latin typeface="+mn-ea"/>
              </a:rPr>
              <a:t>데이터 프레임 </a:t>
            </a:r>
            <a:r>
              <a:rPr kumimoji="1" lang="en-US" altLang="ko-KR" sz="1600" dirty="0">
                <a:latin typeface="+mn-ea"/>
              </a:rPr>
              <a:t>:</a:t>
            </a:r>
            <a:r>
              <a:rPr kumimoji="1" lang="ko-KR" altLang="en-US" sz="1600" dirty="0">
                <a:latin typeface="+mn-ea"/>
              </a:rPr>
              <a:t> 프레임 제어 필드 </a:t>
            </a:r>
            <a:r>
              <a:rPr kumimoji="1" lang="en-US" altLang="ko-KR" sz="1600" dirty="0">
                <a:latin typeface="+mn-ea"/>
              </a:rPr>
              <a:t>(</a:t>
            </a:r>
            <a:r>
              <a:rPr kumimoji="1" lang="ko-KR" altLang="en-US" sz="1600" dirty="0">
                <a:latin typeface="+mn-ea"/>
              </a:rPr>
              <a:t>총 </a:t>
            </a:r>
            <a:r>
              <a:rPr kumimoji="1" lang="en-US" altLang="ko-KR" sz="1600" dirty="0">
                <a:latin typeface="+mn-ea"/>
              </a:rPr>
              <a:t>4</a:t>
            </a:r>
            <a:r>
              <a:rPr kumimoji="1" lang="ko-KR" altLang="en-US" sz="1600" dirty="0">
                <a:latin typeface="+mn-ea"/>
              </a:rPr>
              <a:t>비트</a:t>
            </a:r>
            <a:r>
              <a:rPr kumimoji="1" lang="en-US" altLang="ko-KR" sz="1600" dirty="0">
                <a:latin typeface="+mn-ea"/>
              </a:rPr>
              <a:t>),</a:t>
            </a:r>
            <a:r>
              <a:rPr kumimoji="1" lang="ko-KR" altLang="en-US" sz="1600" dirty="0">
                <a:latin typeface="+mn-ea"/>
              </a:rPr>
              <a:t> 소스 주소 필드 </a:t>
            </a:r>
            <a:r>
              <a:rPr kumimoji="1" lang="en-US" altLang="ko-KR" sz="1600" dirty="0">
                <a:latin typeface="+mn-ea"/>
              </a:rPr>
              <a:t>(2</a:t>
            </a:r>
            <a:r>
              <a:rPr kumimoji="1" lang="ko-KR" altLang="en-US" sz="1600" dirty="0">
                <a:latin typeface="+mn-ea"/>
              </a:rPr>
              <a:t>바이트</a:t>
            </a:r>
            <a:r>
              <a:rPr kumimoji="1" lang="en-US" altLang="ko-KR" sz="1600" dirty="0">
                <a:latin typeface="+mn-ea"/>
              </a:rPr>
              <a:t>,</a:t>
            </a:r>
            <a:r>
              <a:rPr kumimoji="1" lang="ko-KR" altLang="en-US" sz="1600" dirty="0">
                <a:latin typeface="+mn-ea"/>
              </a:rPr>
              <a:t> </a:t>
            </a:r>
            <a:r>
              <a:rPr kumimoji="1" lang="en-US" altLang="ko-KR" sz="1600" dirty="0">
                <a:latin typeface="+mn-ea"/>
              </a:rPr>
              <a:t>8</a:t>
            </a:r>
            <a:r>
              <a:rPr kumimoji="1" lang="ko-KR" altLang="en-US" sz="1600" dirty="0">
                <a:latin typeface="+mn-ea"/>
              </a:rPr>
              <a:t>바이트</a:t>
            </a:r>
            <a:r>
              <a:rPr kumimoji="1" lang="en-US" altLang="ko-KR" sz="1600" dirty="0">
                <a:latin typeface="+mn-ea"/>
              </a:rPr>
              <a:t>)</a:t>
            </a:r>
          </a:p>
          <a:p>
            <a:pPr lvl="1">
              <a:lnSpc>
                <a:spcPct val="150000"/>
              </a:lnSpc>
            </a:pPr>
            <a:r>
              <a:rPr kumimoji="1" lang="ko-KR" altLang="en-US" sz="1600" b="1" dirty="0" err="1">
                <a:latin typeface="+mn-ea"/>
              </a:rPr>
              <a:t>비콘</a:t>
            </a:r>
            <a:r>
              <a:rPr kumimoji="1" lang="ko-KR" altLang="en-US" sz="1600" b="1" dirty="0">
                <a:latin typeface="+mn-ea"/>
              </a:rPr>
              <a:t> 프레임 </a:t>
            </a:r>
            <a:r>
              <a:rPr kumimoji="1" lang="en-US" altLang="ko-KR" sz="1600" dirty="0">
                <a:latin typeface="+mn-ea"/>
              </a:rPr>
              <a:t>:</a:t>
            </a:r>
            <a:r>
              <a:rPr kumimoji="1" lang="ko-KR" altLang="en-US" sz="1600" dirty="0">
                <a:latin typeface="+mn-ea"/>
              </a:rPr>
              <a:t> 소스 주소 필드 </a:t>
            </a:r>
            <a:r>
              <a:rPr kumimoji="1" lang="en-US" altLang="ko-KR" sz="1600" dirty="0">
                <a:latin typeface="+mn-ea"/>
              </a:rPr>
              <a:t>(</a:t>
            </a:r>
            <a:r>
              <a:rPr kumimoji="1" lang="ko-KR" altLang="en-US" sz="1600" dirty="0">
                <a:latin typeface="+mn-ea"/>
              </a:rPr>
              <a:t>최대 </a:t>
            </a:r>
            <a:r>
              <a:rPr kumimoji="1" lang="en-US" altLang="ko-KR" sz="1600" dirty="0">
                <a:latin typeface="+mn-ea"/>
              </a:rPr>
              <a:t>10</a:t>
            </a:r>
            <a:r>
              <a:rPr kumimoji="1" lang="ko-KR" altLang="en-US" sz="1600" dirty="0">
                <a:latin typeface="+mn-ea"/>
              </a:rPr>
              <a:t>바이트</a:t>
            </a:r>
            <a:r>
              <a:rPr kumimoji="1" lang="en-US" altLang="ko-KR" sz="1600" dirty="0">
                <a:latin typeface="+mn-ea"/>
              </a:rPr>
              <a:t>)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1600" b="1" dirty="0">
                <a:latin typeface="+mn-ea"/>
              </a:rPr>
              <a:t>MAC </a:t>
            </a:r>
            <a:r>
              <a:rPr kumimoji="1" lang="ko-KR" altLang="en-US" sz="1600" b="1" dirty="0">
                <a:latin typeface="+mn-ea"/>
              </a:rPr>
              <a:t>명령어 프레임 </a:t>
            </a:r>
            <a:r>
              <a:rPr kumimoji="1" lang="en-US" altLang="ko-KR" sz="1600" dirty="0">
                <a:latin typeface="+mn-ea"/>
              </a:rPr>
              <a:t>:</a:t>
            </a:r>
            <a:r>
              <a:rPr kumimoji="1" lang="ko-KR" altLang="en-US" sz="1600" dirty="0">
                <a:latin typeface="+mn-ea"/>
              </a:rPr>
              <a:t> 프레임 제어 필드 </a:t>
            </a:r>
            <a:r>
              <a:rPr kumimoji="1" lang="en-US" altLang="ko-KR" sz="1600" dirty="0">
                <a:latin typeface="+mn-ea"/>
              </a:rPr>
              <a:t>(2</a:t>
            </a:r>
            <a:r>
              <a:rPr kumimoji="1" lang="ko-KR" altLang="en-US" sz="1600" dirty="0">
                <a:latin typeface="+mn-ea"/>
              </a:rPr>
              <a:t>바이트</a:t>
            </a:r>
            <a:r>
              <a:rPr kumimoji="1" lang="en-US" altLang="ko-KR" sz="1600" dirty="0">
                <a:latin typeface="+mn-ea"/>
              </a:rPr>
              <a:t>),</a:t>
            </a:r>
            <a:r>
              <a:rPr kumimoji="1" lang="ko-KR" altLang="en-US" sz="1600" dirty="0">
                <a:latin typeface="+mn-ea"/>
              </a:rPr>
              <a:t> 주소 정보 필드 </a:t>
            </a:r>
            <a:r>
              <a:rPr kumimoji="1" lang="en-US" altLang="ko-KR" sz="1600" dirty="0">
                <a:latin typeface="+mn-ea"/>
              </a:rPr>
              <a:t>(4~20</a:t>
            </a:r>
            <a:r>
              <a:rPr kumimoji="1" lang="ko-KR" altLang="en-US" sz="1600" dirty="0">
                <a:latin typeface="+mn-ea"/>
              </a:rPr>
              <a:t>바이트</a:t>
            </a:r>
            <a:r>
              <a:rPr kumimoji="1" lang="en-US" altLang="ko-KR" sz="1600" dirty="0">
                <a:latin typeface="+mn-ea"/>
              </a:rPr>
              <a:t>)</a:t>
            </a:r>
          </a:p>
          <a:p>
            <a:pPr>
              <a:lnSpc>
                <a:spcPct val="150000"/>
              </a:lnSpc>
            </a:pPr>
            <a:r>
              <a:rPr kumimoji="1" lang="ko-KR" altLang="en-US" sz="1800" dirty="0">
                <a:latin typeface="+mn-ea"/>
              </a:rPr>
              <a:t>데이터 수신자는 해당 영역에서 비밀 데이터를 얻은 후</a:t>
            </a:r>
            <a:r>
              <a:rPr kumimoji="1" lang="en-US" altLang="ko-KR" sz="1800" dirty="0">
                <a:latin typeface="+mn-ea"/>
              </a:rPr>
              <a:t>,</a:t>
            </a:r>
            <a:r>
              <a:rPr kumimoji="1" lang="ko-KR" altLang="en-US" sz="1800" dirty="0">
                <a:latin typeface="+mn-ea"/>
              </a:rPr>
              <a:t> 개인키로 </a:t>
            </a:r>
            <a:r>
              <a:rPr kumimoji="1" lang="ko-KR" altLang="en-US" sz="1800" dirty="0" err="1">
                <a:latin typeface="+mn-ea"/>
              </a:rPr>
              <a:t>복호화하여</a:t>
            </a:r>
            <a:r>
              <a:rPr kumimoji="1" lang="ko-KR" altLang="en-US" sz="1800" dirty="0">
                <a:latin typeface="+mn-ea"/>
              </a:rPr>
              <a:t> 원본 얻음</a:t>
            </a:r>
            <a:endParaRPr kumimoji="1" lang="en-US" altLang="ko-KR" sz="1800" dirty="0">
              <a:latin typeface="+mn-ea"/>
            </a:endParaRPr>
          </a:p>
          <a:p>
            <a:pPr>
              <a:lnSpc>
                <a:spcPct val="150000"/>
              </a:lnSpc>
            </a:pPr>
            <a:endParaRPr kumimoji="1" lang="en-US" altLang="ko-KR" sz="16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761722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0FE67B-9F73-B84B-9935-756EF95A7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kumimoji="1" lang="ko-KR" altLang="en-US" dirty="0">
                <a:latin typeface="+mn-ea"/>
                <a:ea typeface="+mn-ea"/>
              </a:rPr>
              <a:t>연구 사례</a:t>
            </a:r>
            <a:r>
              <a:rPr kumimoji="1" lang="en-US" altLang="ko-KR" dirty="0">
                <a:latin typeface="+mn-ea"/>
                <a:ea typeface="+mn-ea"/>
              </a:rPr>
              <a:t>2</a:t>
            </a:r>
            <a:endParaRPr kumimoji="1" lang="ko-KR" altLang="en-US" dirty="0">
              <a:latin typeface="+mn-ea"/>
              <a:ea typeface="+mn-ea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D88DB97-508C-BA48-B684-8FAE2CB753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800" dirty="0" err="1">
                <a:latin typeface="+mn-ea"/>
              </a:rPr>
              <a:t>스테가노그래피를</a:t>
            </a:r>
            <a:r>
              <a:rPr kumimoji="1" lang="ko-KR" altLang="en-US" sz="1800" dirty="0">
                <a:latin typeface="+mn-ea"/>
              </a:rPr>
              <a:t> 통해 </a:t>
            </a:r>
            <a:r>
              <a:rPr kumimoji="1" lang="en-US" altLang="ko-KR" sz="1800" dirty="0">
                <a:latin typeface="+mn-ea"/>
              </a:rPr>
              <a:t>IoT</a:t>
            </a:r>
            <a:r>
              <a:rPr kumimoji="1" lang="ko-KR" altLang="en-US" sz="1800" dirty="0">
                <a:latin typeface="+mn-ea"/>
              </a:rPr>
              <a:t> 디바이스와 서버 간의 통신에서 발생하는 정보 노출 방지</a:t>
            </a:r>
            <a:endParaRPr kumimoji="1" lang="en-US" altLang="ko-KR" sz="1800" dirty="0">
              <a:latin typeface="+mn-ea"/>
            </a:endParaRPr>
          </a:p>
          <a:p>
            <a:pPr>
              <a:lnSpc>
                <a:spcPct val="150000"/>
              </a:lnSpc>
            </a:pPr>
            <a:endParaRPr kumimoji="1" lang="en-US" altLang="ko-KR" sz="1600" dirty="0">
              <a:latin typeface="+mn-ea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F9578597-4AF7-78A5-352B-7F631CF1B0A8}"/>
              </a:ext>
            </a:extLst>
          </p:cNvPr>
          <p:cNvGrpSpPr/>
          <p:nvPr/>
        </p:nvGrpSpPr>
        <p:grpSpPr>
          <a:xfrm>
            <a:off x="575831" y="2104530"/>
            <a:ext cx="11192226" cy="2213172"/>
            <a:chOff x="-33281" y="1862159"/>
            <a:chExt cx="11192226" cy="2213172"/>
          </a:xfrm>
        </p:grpSpPr>
        <p:sp>
          <p:nvSpPr>
            <p:cNvPr id="5" name="모서리가 둥근 직사각형 4">
              <a:extLst>
                <a:ext uri="{FF2B5EF4-FFF2-40B4-BE49-F238E27FC236}">
                  <a16:creationId xmlns:a16="http://schemas.microsoft.com/office/drawing/2014/main" id="{9BD057B9-31A3-0AF7-CCE5-7DBD8491E6FD}"/>
                </a:ext>
              </a:extLst>
            </p:cNvPr>
            <p:cNvSpPr/>
            <p:nvPr/>
          </p:nvSpPr>
          <p:spPr>
            <a:xfrm>
              <a:off x="969353" y="2558117"/>
              <a:ext cx="694062" cy="594910"/>
            </a:xfrm>
            <a:prstGeom prst="roundRect">
              <a:avLst>
                <a:gd name="adj" fmla="val 11667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dirty="0">
                  <a:solidFill>
                    <a:schemeClr val="tx1"/>
                  </a:solidFill>
                </a:rPr>
                <a:t>센서</a:t>
              </a:r>
            </a:p>
          </p:txBody>
        </p:sp>
        <p:sp>
          <p:nvSpPr>
            <p:cNvPr id="6" name="모서리가 둥근 직사각형 5">
              <a:extLst>
                <a:ext uri="{FF2B5EF4-FFF2-40B4-BE49-F238E27FC236}">
                  <a16:creationId xmlns:a16="http://schemas.microsoft.com/office/drawing/2014/main" id="{2740A269-ECA9-B9E5-AB94-1FAA27D44DEE}"/>
                </a:ext>
              </a:extLst>
            </p:cNvPr>
            <p:cNvSpPr/>
            <p:nvPr/>
          </p:nvSpPr>
          <p:spPr>
            <a:xfrm>
              <a:off x="5080612" y="2546674"/>
              <a:ext cx="1015388" cy="594910"/>
            </a:xfrm>
            <a:prstGeom prst="roundRect">
              <a:avLst>
                <a:gd name="adj" fmla="val 11667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dirty="0">
                  <a:solidFill>
                    <a:schemeClr val="tx1"/>
                  </a:solidFill>
                </a:rPr>
                <a:t>홈 서버</a:t>
              </a:r>
            </a:p>
          </p:txBody>
        </p:sp>
        <p:sp>
          <p:nvSpPr>
            <p:cNvPr id="7" name="모서리가 둥근 직사각형 6">
              <a:extLst>
                <a:ext uri="{FF2B5EF4-FFF2-40B4-BE49-F238E27FC236}">
                  <a16:creationId xmlns:a16="http://schemas.microsoft.com/office/drawing/2014/main" id="{8579BCFF-1C5E-B424-6126-7CE9D8874315}"/>
                </a:ext>
              </a:extLst>
            </p:cNvPr>
            <p:cNvSpPr/>
            <p:nvPr/>
          </p:nvSpPr>
          <p:spPr>
            <a:xfrm>
              <a:off x="9088916" y="2546674"/>
              <a:ext cx="1270612" cy="594910"/>
            </a:xfrm>
            <a:prstGeom prst="roundRect">
              <a:avLst>
                <a:gd name="adj" fmla="val 11667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dirty="0">
                  <a:solidFill>
                    <a:schemeClr val="tx1"/>
                  </a:solidFill>
                </a:rPr>
                <a:t>클라우드</a:t>
              </a:r>
              <a:endParaRPr kumimoji="1" lang="en-US" altLang="ko-KR" dirty="0">
                <a:solidFill>
                  <a:schemeClr val="tx1"/>
                </a:solidFill>
              </a:endParaRPr>
            </a:p>
            <a:p>
              <a:pPr algn="ctr"/>
              <a:r>
                <a:rPr kumimoji="1" lang="ko-KR" altLang="en-US" dirty="0">
                  <a:solidFill>
                    <a:schemeClr val="tx1"/>
                  </a:solidFill>
                </a:rPr>
                <a:t>서버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8A09319-E6DD-281F-BE48-EB278F83E152}"/>
                </a:ext>
              </a:extLst>
            </p:cNvPr>
            <p:cNvSpPr txBox="1"/>
            <p:nvPr/>
          </p:nvSpPr>
          <p:spPr>
            <a:xfrm>
              <a:off x="87444" y="3244334"/>
              <a:ext cx="26111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b="1" dirty="0"/>
                <a:t>경량</a:t>
              </a:r>
              <a:r>
                <a:rPr kumimoji="1" lang="ko-KR" altLang="en-US" dirty="0"/>
                <a:t> 암호화 </a:t>
              </a:r>
              <a:r>
                <a:rPr kumimoji="1" lang="en-US" altLang="ko-KR" dirty="0">
                  <a:sym typeface="Wingdings" pitchFamily="2" charset="2"/>
                </a:rPr>
                <a:t></a:t>
              </a:r>
              <a:r>
                <a:rPr kumimoji="1" lang="ko-KR" altLang="en-US" dirty="0">
                  <a:sym typeface="Wingdings" pitchFamily="2" charset="2"/>
                </a:rPr>
                <a:t> 암호문</a:t>
              </a:r>
              <a:endParaRPr kumimoji="1" lang="ko-KR" alt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7640A3C-BDFB-7863-9331-4907D3BF2EEF}"/>
                </a:ext>
              </a:extLst>
            </p:cNvPr>
            <p:cNvSpPr txBox="1"/>
            <p:nvPr/>
          </p:nvSpPr>
          <p:spPr>
            <a:xfrm>
              <a:off x="109477" y="3636803"/>
              <a:ext cx="25229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b="1" dirty="0"/>
                <a:t>MD5</a:t>
              </a:r>
              <a:r>
                <a:rPr kumimoji="1" lang="ko-KR" altLang="en-US" dirty="0"/>
                <a:t>로 해시 </a:t>
              </a:r>
              <a:r>
                <a:rPr kumimoji="1" lang="en-US" altLang="ko-KR" dirty="0">
                  <a:sym typeface="Wingdings" pitchFamily="2" charset="2"/>
                </a:rPr>
                <a:t></a:t>
              </a:r>
              <a:r>
                <a:rPr kumimoji="1" lang="ko-KR" altLang="en-US" dirty="0">
                  <a:sym typeface="Wingdings" pitchFamily="2" charset="2"/>
                </a:rPr>
                <a:t> </a:t>
              </a:r>
              <a:r>
                <a:rPr kumimoji="1" lang="ko-KR" altLang="en-US" dirty="0" err="1">
                  <a:sym typeface="Wingdings" pitchFamily="2" charset="2"/>
                </a:rPr>
                <a:t>해시값</a:t>
              </a:r>
              <a:endParaRPr kumimoji="1" lang="ko-KR" alt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327BE8A-A87C-7607-944A-1BE60124BCD3}"/>
                </a:ext>
              </a:extLst>
            </p:cNvPr>
            <p:cNvSpPr txBox="1"/>
            <p:nvPr/>
          </p:nvSpPr>
          <p:spPr>
            <a:xfrm>
              <a:off x="2870868" y="3279483"/>
              <a:ext cx="111270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b="1" dirty="0"/>
                <a:t>LSB</a:t>
              </a:r>
            </a:p>
            <a:p>
              <a:pPr algn="ctr"/>
              <a:r>
                <a:rPr kumimoji="1" lang="ko-KR" altLang="en-US" b="1" dirty="0" err="1"/>
                <a:t>임베딩</a:t>
              </a:r>
              <a:endParaRPr kumimoji="1" lang="ko-KR" altLang="en-US" b="1" dirty="0"/>
            </a:p>
          </p:txBody>
        </p:sp>
        <p:sp>
          <p:nvSpPr>
            <p:cNvPr id="14" name="오른쪽 화살표[R] 13">
              <a:extLst>
                <a:ext uri="{FF2B5EF4-FFF2-40B4-BE49-F238E27FC236}">
                  <a16:creationId xmlns:a16="http://schemas.microsoft.com/office/drawing/2014/main" id="{A8418E02-359E-10F5-D228-36C5D1782507}"/>
                </a:ext>
              </a:extLst>
            </p:cNvPr>
            <p:cNvSpPr/>
            <p:nvPr/>
          </p:nvSpPr>
          <p:spPr>
            <a:xfrm>
              <a:off x="2687632" y="3470998"/>
              <a:ext cx="242371" cy="308473"/>
            </a:xfrm>
            <a:prstGeom prst="rightArrow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5" name="오른쪽 화살표[R] 14">
              <a:extLst>
                <a:ext uri="{FF2B5EF4-FFF2-40B4-BE49-F238E27FC236}">
                  <a16:creationId xmlns:a16="http://schemas.microsoft.com/office/drawing/2014/main" id="{06E059F4-E4D7-7067-2AEF-7DFBC74224D7}"/>
                </a:ext>
              </a:extLst>
            </p:cNvPr>
            <p:cNvSpPr/>
            <p:nvPr/>
          </p:nvSpPr>
          <p:spPr>
            <a:xfrm>
              <a:off x="3973413" y="3470997"/>
              <a:ext cx="242371" cy="308473"/>
            </a:xfrm>
            <a:prstGeom prst="rightArrow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1B6876D-89DE-2136-41AE-22636B488B8D}"/>
                </a:ext>
              </a:extLst>
            </p:cNvPr>
            <p:cNvSpPr txBox="1"/>
            <p:nvPr/>
          </p:nvSpPr>
          <p:spPr>
            <a:xfrm>
              <a:off x="3569432" y="1862159"/>
              <a:ext cx="403774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dirty="0" err="1"/>
                <a:t>복호화하여</a:t>
              </a:r>
              <a:r>
                <a:rPr kumimoji="1" lang="ko-KR" altLang="en-US" dirty="0"/>
                <a:t> 원본 얻은 후</a:t>
              </a:r>
              <a:r>
                <a:rPr kumimoji="1" lang="en-US" altLang="ko-KR" dirty="0"/>
                <a:t>,</a:t>
              </a:r>
              <a:r>
                <a:rPr kumimoji="1" lang="ko-KR" altLang="en-US" dirty="0"/>
                <a:t> 무결성 검증</a:t>
              </a:r>
              <a:endParaRPr kumimoji="1" lang="en-US" altLang="ko-KR" dirty="0"/>
            </a:p>
            <a:p>
              <a:pPr algn="ctr"/>
              <a:r>
                <a:rPr kumimoji="1" lang="ko-KR" altLang="en-US" b="1" dirty="0"/>
                <a:t>재암호화 후</a:t>
              </a:r>
              <a:r>
                <a:rPr kumimoji="1" lang="en-US" altLang="ko-KR" b="1" dirty="0"/>
                <a:t>,</a:t>
              </a:r>
              <a:r>
                <a:rPr kumimoji="1" lang="ko-KR" altLang="en-US" b="1" dirty="0"/>
                <a:t> </a:t>
              </a:r>
              <a:r>
                <a:rPr kumimoji="1" lang="ko-KR" altLang="en-US" b="1" dirty="0" err="1"/>
                <a:t>임베딩</a:t>
              </a:r>
              <a:endParaRPr kumimoji="1" lang="ko-KR" altLang="en-US" b="1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F49863C-5CBD-1F9E-EB85-69A70E1A75A4}"/>
                </a:ext>
              </a:extLst>
            </p:cNvPr>
            <p:cNvSpPr txBox="1"/>
            <p:nvPr/>
          </p:nvSpPr>
          <p:spPr>
            <a:xfrm>
              <a:off x="-33281" y="2026964"/>
              <a:ext cx="26993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dirty="0"/>
                <a:t>센서 데이터 </a:t>
              </a:r>
              <a:r>
                <a:rPr kumimoji="1" lang="ko-KR" altLang="en-US" dirty="0" err="1"/>
                <a:t>임베딩</a:t>
              </a:r>
              <a:endParaRPr kumimoji="1" lang="ko-KR" alt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CF8CAC7-17EE-28AC-ACDE-06294FF6F6FB}"/>
                </a:ext>
              </a:extLst>
            </p:cNvPr>
            <p:cNvSpPr txBox="1"/>
            <p:nvPr/>
          </p:nvSpPr>
          <p:spPr>
            <a:xfrm>
              <a:off x="4156106" y="3432172"/>
              <a:ext cx="28643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dirty="0"/>
                <a:t>AES</a:t>
              </a:r>
              <a:r>
                <a:rPr kumimoji="1" lang="ko-KR" altLang="en-US" dirty="0"/>
                <a:t> 암호화 </a:t>
              </a:r>
              <a:r>
                <a:rPr kumimoji="1" lang="en-US" altLang="ko-KR" dirty="0">
                  <a:sym typeface="Wingdings" pitchFamily="2" charset="2"/>
                </a:rPr>
                <a:t></a:t>
              </a:r>
              <a:r>
                <a:rPr kumimoji="1" lang="ko-KR" altLang="en-US" dirty="0">
                  <a:sym typeface="Wingdings" pitchFamily="2" charset="2"/>
                </a:rPr>
                <a:t> 암호문</a:t>
              </a:r>
              <a:endParaRPr kumimoji="1" lang="en-US" altLang="ko-KR" dirty="0">
                <a:sym typeface="Wingdings" pitchFamily="2" charset="2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08222B2-F480-A66E-7EFC-13648E01AC1B}"/>
                </a:ext>
              </a:extLst>
            </p:cNvPr>
            <p:cNvSpPr txBox="1"/>
            <p:nvPr/>
          </p:nvSpPr>
          <p:spPr>
            <a:xfrm>
              <a:off x="7020401" y="3152001"/>
              <a:ext cx="146518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b="1" dirty="0"/>
                <a:t>제안된</a:t>
              </a:r>
              <a:endParaRPr kumimoji="1" lang="en-US" altLang="ko-KR" b="1" dirty="0"/>
            </a:p>
            <a:p>
              <a:pPr algn="ctr"/>
              <a:r>
                <a:rPr kumimoji="1" lang="en-US" altLang="ko-KR" b="1" dirty="0"/>
                <a:t>MSB-LSB</a:t>
              </a:r>
            </a:p>
            <a:p>
              <a:pPr algn="ctr"/>
              <a:r>
                <a:rPr kumimoji="1" lang="ko-KR" altLang="en-US" b="1" dirty="0" err="1"/>
                <a:t>임베딩</a:t>
              </a:r>
              <a:endParaRPr kumimoji="1" lang="ko-KR" altLang="en-US" b="1" dirty="0"/>
            </a:p>
          </p:txBody>
        </p:sp>
        <p:sp>
          <p:nvSpPr>
            <p:cNvPr id="21" name="오른쪽 화살표[R] 20">
              <a:extLst>
                <a:ext uri="{FF2B5EF4-FFF2-40B4-BE49-F238E27FC236}">
                  <a16:creationId xmlns:a16="http://schemas.microsoft.com/office/drawing/2014/main" id="{4B064929-B223-8217-C308-50F244AF6651}"/>
                </a:ext>
              </a:extLst>
            </p:cNvPr>
            <p:cNvSpPr/>
            <p:nvPr/>
          </p:nvSpPr>
          <p:spPr>
            <a:xfrm>
              <a:off x="6814919" y="3459429"/>
              <a:ext cx="242371" cy="308473"/>
            </a:xfrm>
            <a:prstGeom prst="rightArrow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65ED729-6B0E-E471-C638-BA03136B45D1}"/>
                </a:ext>
              </a:extLst>
            </p:cNvPr>
            <p:cNvSpPr txBox="1"/>
            <p:nvPr/>
          </p:nvSpPr>
          <p:spPr>
            <a:xfrm>
              <a:off x="8294547" y="3432172"/>
              <a:ext cx="28643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dirty="0">
                  <a:sym typeface="Wingdings" pitchFamily="2" charset="2"/>
                </a:rPr>
                <a:t>원본 데이터 복원</a:t>
              </a:r>
              <a:endParaRPr kumimoji="1" lang="en-US" altLang="ko-KR" dirty="0">
                <a:sym typeface="Wingdings" pitchFamily="2" charset="2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6142127-9BFD-121C-A665-238821F0C455}"/>
                </a:ext>
              </a:extLst>
            </p:cNvPr>
            <p:cNvSpPr txBox="1"/>
            <p:nvPr/>
          </p:nvSpPr>
          <p:spPr>
            <a:xfrm>
              <a:off x="8374557" y="2023608"/>
              <a:ext cx="26993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dirty="0"/>
                <a:t>센서 데이터 저장</a:t>
              </a:r>
            </a:p>
          </p:txBody>
        </p:sp>
        <p:sp>
          <p:nvSpPr>
            <p:cNvPr id="26" name="오른쪽 화살표[R] 25">
              <a:extLst>
                <a:ext uri="{FF2B5EF4-FFF2-40B4-BE49-F238E27FC236}">
                  <a16:creationId xmlns:a16="http://schemas.microsoft.com/office/drawing/2014/main" id="{F53DD9D5-4996-A2FD-EB37-6DE724830480}"/>
                </a:ext>
              </a:extLst>
            </p:cNvPr>
            <p:cNvSpPr/>
            <p:nvPr/>
          </p:nvSpPr>
          <p:spPr>
            <a:xfrm>
              <a:off x="8474565" y="3448411"/>
              <a:ext cx="242371" cy="308473"/>
            </a:xfrm>
            <a:prstGeom prst="rightArrow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85FFDA40-B98A-05E9-7783-2DECA67AB4B0}"/>
              </a:ext>
            </a:extLst>
          </p:cNvPr>
          <p:cNvSpPr txBox="1"/>
          <p:nvPr/>
        </p:nvSpPr>
        <p:spPr>
          <a:xfrm>
            <a:off x="4971656" y="4621556"/>
            <a:ext cx="68084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dirty="0"/>
              <a:t>모든 비트에 대한 </a:t>
            </a:r>
            <a:r>
              <a:rPr kumimoji="1" lang="en-US" altLang="ko-KR" dirty="0"/>
              <a:t>LSB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임베딩이</a:t>
            </a:r>
            <a:r>
              <a:rPr kumimoji="1" lang="ko-KR" altLang="en-US" dirty="0"/>
              <a:t> 아닌</a:t>
            </a:r>
            <a:endParaRPr kumimoji="1" lang="en-US" altLang="ko-KR" dirty="0"/>
          </a:p>
          <a:p>
            <a:pPr algn="ctr"/>
            <a:r>
              <a:rPr kumimoji="1" lang="en-US" altLang="ko-KR" dirty="0"/>
              <a:t>MSB</a:t>
            </a:r>
            <a:r>
              <a:rPr kumimoji="1" lang="ko-KR" altLang="en-US" dirty="0"/>
              <a:t>와 비밀 데이터의 값에 따라 조건부 </a:t>
            </a:r>
            <a:r>
              <a:rPr kumimoji="1" lang="en-US" altLang="ko-KR" dirty="0"/>
              <a:t>LSB </a:t>
            </a:r>
            <a:r>
              <a:rPr kumimoji="1" lang="ko-KR" altLang="en-US" dirty="0" err="1"/>
              <a:t>임베딩</a:t>
            </a:r>
            <a:r>
              <a:rPr kumimoji="1" lang="ko-KR" altLang="en-US" dirty="0"/>
              <a:t> 수행</a:t>
            </a:r>
            <a:endParaRPr kumimoji="1" lang="en-US" altLang="ko-KR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3BAB61F-8FDF-900A-D7A2-DCBCC2B0D28C}"/>
              </a:ext>
            </a:extLst>
          </p:cNvPr>
          <p:cNvSpPr txBox="1"/>
          <p:nvPr/>
        </p:nvSpPr>
        <p:spPr>
          <a:xfrm>
            <a:off x="4971656" y="5538563"/>
            <a:ext cx="68084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dirty="0" err="1"/>
              <a:t>임베딩에</a:t>
            </a:r>
            <a:r>
              <a:rPr kumimoji="1" lang="ko-KR" altLang="en-US" dirty="0"/>
              <a:t> 필요한 픽셀 수 감소 </a:t>
            </a:r>
            <a:r>
              <a:rPr kumimoji="1" lang="en-US" altLang="ko-KR" dirty="0">
                <a:sym typeface="Wingdings" pitchFamily="2" charset="2"/>
              </a:rPr>
              <a:t></a:t>
            </a:r>
            <a:r>
              <a:rPr kumimoji="1" lang="ko-KR" altLang="en-US" dirty="0">
                <a:sym typeface="Wingdings" pitchFamily="2" charset="2"/>
              </a:rPr>
              <a:t> </a:t>
            </a:r>
            <a:r>
              <a:rPr kumimoji="1" lang="ko-KR" altLang="en-US" b="1" dirty="0">
                <a:sym typeface="Wingdings" pitchFamily="2" charset="2"/>
              </a:rPr>
              <a:t>많은 용량 </a:t>
            </a:r>
            <a:r>
              <a:rPr kumimoji="1" lang="ko-KR" altLang="en-US" b="1" dirty="0" err="1">
                <a:sym typeface="Wingdings" pitchFamily="2" charset="2"/>
              </a:rPr>
              <a:t>임베딩</a:t>
            </a:r>
            <a:r>
              <a:rPr kumimoji="1" lang="ko-KR" altLang="en-US" b="1" dirty="0">
                <a:sym typeface="Wingdings" pitchFamily="2" charset="2"/>
              </a:rPr>
              <a:t> 가능</a:t>
            </a:r>
            <a:endParaRPr kumimoji="1" lang="en-US" altLang="ko-KR" b="1" dirty="0"/>
          </a:p>
          <a:p>
            <a:pPr algn="ctr"/>
            <a:r>
              <a:rPr kumimoji="1" lang="ko-KR" altLang="en-US" dirty="0"/>
              <a:t>변경되는 픽셀 수 감소 </a:t>
            </a:r>
            <a:r>
              <a:rPr kumimoji="1" lang="en-US" altLang="ko-KR" dirty="0">
                <a:sym typeface="Wingdings" pitchFamily="2" charset="2"/>
              </a:rPr>
              <a:t></a:t>
            </a:r>
            <a:r>
              <a:rPr kumimoji="1" lang="ko-KR" altLang="en-US" dirty="0">
                <a:sym typeface="Wingdings" pitchFamily="2" charset="2"/>
              </a:rPr>
              <a:t> </a:t>
            </a:r>
            <a:r>
              <a:rPr kumimoji="1" lang="ko-KR" altLang="en-US" b="1" dirty="0">
                <a:sym typeface="Wingdings" pitchFamily="2" charset="2"/>
              </a:rPr>
              <a:t>계산 복잡도 및 </a:t>
            </a:r>
            <a:r>
              <a:rPr kumimoji="1" lang="ko-KR" altLang="en-US" b="1" dirty="0"/>
              <a:t>왜곡 감소</a:t>
            </a:r>
            <a:endParaRPr kumimoji="1" lang="en-US" altLang="ko-KR" b="1" dirty="0"/>
          </a:p>
        </p:txBody>
      </p:sp>
      <p:sp>
        <p:nvSpPr>
          <p:cNvPr id="30" name="오른쪽 화살표[R] 29">
            <a:extLst>
              <a:ext uri="{FF2B5EF4-FFF2-40B4-BE49-F238E27FC236}">
                <a16:creationId xmlns:a16="http://schemas.microsoft.com/office/drawing/2014/main" id="{0CCE6AE5-0062-22CB-E2B5-F8698F71A1DE}"/>
              </a:ext>
            </a:extLst>
          </p:cNvPr>
          <p:cNvSpPr/>
          <p:nvPr/>
        </p:nvSpPr>
        <p:spPr>
          <a:xfrm rot="5400000">
            <a:off x="8249340" y="4316434"/>
            <a:ext cx="242371" cy="308473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1" name="오른쪽 화살표[R] 30">
            <a:extLst>
              <a:ext uri="{FF2B5EF4-FFF2-40B4-BE49-F238E27FC236}">
                <a16:creationId xmlns:a16="http://schemas.microsoft.com/office/drawing/2014/main" id="{094B1A85-F9A0-2382-3D56-CC8746D85484}"/>
              </a:ext>
            </a:extLst>
          </p:cNvPr>
          <p:cNvSpPr/>
          <p:nvPr/>
        </p:nvSpPr>
        <p:spPr>
          <a:xfrm rot="5400000">
            <a:off x="8249340" y="5240662"/>
            <a:ext cx="242371" cy="308473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35091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0FE67B-9F73-B84B-9935-756EF95A7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kumimoji="1" lang="ko-KR" altLang="en-US" dirty="0">
                <a:latin typeface="+mn-ea"/>
                <a:ea typeface="+mn-ea"/>
              </a:rPr>
              <a:t>연구 사례</a:t>
            </a:r>
            <a:r>
              <a:rPr kumimoji="1" lang="en-US" altLang="ko-KR" dirty="0">
                <a:latin typeface="+mn-ea"/>
                <a:ea typeface="+mn-ea"/>
              </a:rPr>
              <a:t>3</a:t>
            </a:r>
            <a:endParaRPr kumimoji="1" lang="ko-KR" altLang="en-US" dirty="0">
              <a:latin typeface="+mn-ea"/>
              <a:ea typeface="+mn-ea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D88DB97-508C-BA48-B684-8FAE2CB753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800" dirty="0">
                <a:latin typeface="+mn-ea"/>
              </a:rPr>
              <a:t>이미지 </a:t>
            </a:r>
            <a:r>
              <a:rPr kumimoji="1" lang="ko-KR" altLang="en-US" sz="1800" dirty="0" err="1">
                <a:latin typeface="+mn-ea"/>
              </a:rPr>
              <a:t>스테가노그래피를</a:t>
            </a:r>
            <a:r>
              <a:rPr kumimoji="1" lang="ko-KR" altLang="en-US" sz="1800" dirty="0">
                <a:latin typeface="+mn-ea"/>
              </a:rPr>
              <a:t> 통해 산업 </a:t>
            </a:r>
            <a:r>
              <a:rPr kumimoji="1" lang="en-US" altLang="ko-KR" sz="1800" dirty="0">
                <a:latin typeface="+mn-ea"/>
              </a:rPr>
              <a:t>IoT</a:t>
            </a:r>
            <a:r>
              <a:rPr kumimoji="1" lang="ko-KR" altLang="en-US" sz="1800" dirty="0">
                <a:latin typeface="+mn-ea"/>
              </a:rPr>
              <a:t>상에서의 데이터 보안성 향상</a:t>
            </a:r>
            <a:endParaRPr kumimoji="1" lang="en-US" altLang="ko-KR" sz="18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800" dirty="0" err="1">
                <a:latin typeface="+mn-ea"/>
              </a:rPr>
              <a:t>임베딩하기</a:t>
            </a:r>
            <a:r>
              <a:rPr kumimoji="1" lang="ko-KR" altLang="en-US" sz="1800" dirty="0">
                <a:latin typeface="+mn-ea"/>
              </a:rPr>
              <a:t> 최적의 픽셀을 선택하도록 하여</a:t>
            </a:r>
            <a:r>
              <a:rPr kumimoji="1" lang="en-US" altLang="ko-KR" sz="1800" dirty="0">
                <a:latin typeface="+mn-ea"/>
              </a:rPr>
              <a:t>,</a:t>
            </a:r>
            <a:r>
              <a:rPr kumimoji="1" lang="ko-KR" altLang="en-US" sz="1800" dirty="0">
                <a:latin typeface="+mn-ea"/>
              </a:rPr>
              <a:t> 왜곡이 적은 </a:t>
            </a:r>
            <a:r>
              <a:rPr kumimoji="1" lang="ko-KR" altLang="en-US" sz="1800" dirty="0" err="1">
                <a:latin typeface="+mn-ea"/>
              </a:rPr>
              <a:t>스테고</a:t>
            </a:r>
            <a:r>
              <a:rPr kumimoji="1" lang="ko-KR" altLang="en-US" sz="1800" dirty="0">
                <a:latin typeface="+mn-ea"/>
              </a:rPr>
              <a:t> 오브젝트 생성 가능</a:t>
            </a:r>
            <a:endParaRPr kumimoji="1" lang="en-US" altLang="ko-KR" sz="18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800" dirty="0">
                <a:latin typeface="+mn-ea"/>
              </a:rPr>
              <a:t>비밀 데이터 삽입 시</a:t>
            </a:r>
            <a:r>
              <a:rPr kumimoji="1" lang="en-US" altLang="ko-KR" sz="1800" dirty="0">
                <a:latin typeface="+mn-ea"/>
              </a:rPr>
              <a:t>,</a:t>
            </a:r>
            <a:r>
              <a:rPr kumimoji="1" lang="ko-KR" altLang="en-US" sz="1800" dirty="0">
                <a:latin typeface="+mn-ea"/>
              </a:rPr>
              <a:t> </a:t>
            </a:r>
            <a:r>
              <a:rPr kumimoji="1" lang="ko-KR" altLang="en-US" sz="1800" b="1" dirty="0">
                <a:latin typeface="+mn-ea"/>
              </a:rPr>
              <a:t>변경되는 값을 </a:t>
            </a:r>
            <a:r>
              <a:rPr kumimoji="1" lang="ko-KR" altLang="en-US" sz="1800" b="1" dirty="0" err="1">
                <a:latin typeface="+mn-ea"/>
              </a:rPr>
              <a:t>최소화</a:t>
            </a:r>
            <a:r>
              <a:rPr kumimoji="1" lang="ko-KR" altLang="en-US" sz="1800" dirty="0" err="1">
                <a:latin typeface="+mn-ea"/>
              </a:rPr>
              <a:t>해야함</a:t>
            </a:r>
            <a:endParaRPr kumimoji="1" lang="en-US" altLang="ko-KR" sz="1800" dirty="0">
              <a:latin typeface="+mn-ea"/>
            </a:endParaRPr>
          </a:p>
          <a:p>
            <a:pPr lvl="1">
              <a:lnSpc>
                <a:spcPct val="150000"/>
              </a:lnSpc>
            </a:pPr>
            <a:r>
              <a:rPr kumimoji="1" lang="ko-KR" altLang="en-US" sz="1800" dirty="0">
                <a:latin typeface="+mn-ea"/>
              </a:rPr>
              <a:t>이미지의 시각적 품질 향상을 위한 기술인 </a:t>
            </a:r>
            <a:r>
              <a:rPr kumimoji="1" lang="en-US" altLang="ko-KR" sz="1800" dirty="0">
                <a:latin typeface="+mn-ea"/>
              </a:rPr>
              <a:t>OPAP (</a:t>
            </a:r>
            <a:r>
              <a:rPr lang="en" altLang="ko-KR" sz="1800" dirty="0">
                <a:effectLst/>
                <a:latin typeface="Helvetica" pitchFamily="2" charset="0"/>
              </a:rPr>
              <a:t>Optimal Pixel Adjustment Process</a:t>
            </a:r>
            <a:r>
              <a:rPr kumimoji="1" lang="en-US" altLang="ko-KR" sz="1800" dirty="0">
                <a:latin typeface="+mn-ea"/>
              </a:rPr>
              <a:t>)</a:t>
            </a:r>
            <a:r>
              <a:rPr kumimoji="1" lang="ko-KR" altLang="en-US" sz="1800" dirty="0">
                <a:latin typeface="+mn-ea"/>
              </a:rPr>
              <a:t>를 사용</a:t>
            </a:r>
            <a:endParaRPr kumimoji="1" lang="en-US" altLang="ko-KR" sz="1800" dirty="0">
              <a:latin typeface="+mn-ea"/>
            </a:endParaRPr>
          </a:p>
          <a:p>
            <a:pPr lvl="1">
              <a:lnSpc>
                <a:spcPct val="150000"/>
              </a:lnSpc>
            </a:pPr>
            <a:r>
              <a:rPr kumimoji="1" lang="ko-KR" altLang="en-US" sz="1800" dirty="0">
                <a:latin typeface="+mn-ea"/>
              </a:rPr>
              <a:t>즉</a:t>
            </a:r>
            <a:r>
              <a:rPr kumimoji="1" lang="en-US" altLang="ko-KR" sz="1800" dirty="0">
                <a:latin typeface="+mn-ea"/>
              </a:rPr>
              <a:t>,</a:t>
            </a:r>
            <a:r>
              <a:rPr kumimoji="1" lang="ko-KR" altLang="en-US" sz="1800" dirty="0">
                <a:latin typeface="+mn-ea"/>
              </a:rPr>
              <a:t> </a:t>
            </a:r>
            <a:r>
              <a:rPr kumimoji="1" lang="ko-KR" altLang="en-US" sz="1800" b="1" dirty="0" err="1">
                <a:latin typeface="+mn-ea"/>
              </a:rPr>
              <a:t>스테고</a:t>
            </a:r>
            <a:r>
              <a:rPr kumimoji="1" lang="ko-KR" altLang="en-US" sz="1800" b="1" dirty="0">
                <a:latin typeface="+mn-ea"/>
              </a:rPr>
              <a:t> 오브젝트와 커버 오브젝트 간의 유사성</a:t>
            </a:r>
            <a:r>
              <a:rPr kumimoji="1" lang="ko-KR" altLang="en-US" sz="1800" dirty="0">
                <a:latin typeface="+mn-ea"/>
              </a:rPr>
              <a:t>을 기반으로 </a:t>
            </a:r>
            <a:r>
              <a:rPr kumimoji="1" lang="ko-KR" altLang="en-US" sz="1800" b="1" dirty="0">
                <a:latin typeface="+mn-ea"/>
              </a:rPr>
              <a:t>왜곡이 적은 최적 픽셀 </a:t>
            </a:r>
            <a:r>
              <a:rPr kumimoji="1" lang="ko-KR" altLang="en-US" sz="1800" dirty="0">
                <a:latin typeface="+mn-ea"/>
              </a:rPr>
              <a:t>선택</a:t>
            </a:r>
            <a:endParaRPr kumimoji="1" lang="en-US" altLang="ko-KR" sz="18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800" b="1" dirty="0" err="1">
                <a:latin typeface="+mn-ea"/>
              </a:rPr>
              <a:t>임베딩</a:t>
            </a:r>
            <a:r>
              <a:rPr kumimoji="1" lang="ko-KR" altLang="en-US" sz="1800" b="1" dirty="0">
                <a:latin typeface="+mn-ea"/>
              </a:rPr>
              <a:t> 용량 및 계산 소요 시간에서 효율적</a:t>
            </a:r>
            <a:r>
              <a:rPr kumimoji="1" lang="ko-KR" altLang="en-US" sz="1800" dirty="0">
                <a:latin typeface="+mn-ea"/>
              </a:rPr>
              <a:t>인 방식</a:t>
            </a:r>
            <a:endParaRPr kumimoji="1" lang="en-US" altLang="ko-KR" sz="18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800" b="1" dirty="0">
                <a:latin typeface="+mn-ea"/>
              </a:rPr>
              <a:t>따라서 실시간 데이터 통신이 중요한 산업 </a:t>
            </a:r>
            <a:r>
              <a:rPr kumimoji="1" lang="en-US" altLang="ko-KR" sz="1800" b="1" dirty="0">
                <a:latin typeface="+mn-ea"/>
              </a:rPr>
              <a:t>IoT</a:t>
            </a:r>
            <a:r>
              <a:rPr kumimoji="1" lang="ko-KR" altLang="en-US" sz="1800" b="1" dirty="0">
                <a:latin typeface="+mn-ea"/>
              </a:rPr>
              <a:t>에 적합</a:t>
            </a:r>
            <a:endParaRPr kumimoji="1" lang="en-US" altLang="ko-KR" sz="16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60152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58F2B1-92C7-5C02-7377-D2677B425F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결론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286D82C-4307-3118-55D1-86AD5000FE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kumimoji="1" lang="en-US" altLang="ko-KR" sz="1800" b="1" dirty="0"/>
              <a:t>IoT </a:t>
            </a:r>
            <a:r>
              <a:rPr kumimoji="1" lang="ko-KR" altLang="en-US" sz="1800" b="1" dirty="0"/>
              <a:t>환경에 적합한 </a:t>
            </a:r>
            <a:r>
              <a:rPr kumimoji="1" lang="ko-KR" altLang="en-US" sz="1800" b="1" dirty="0" err="1"/>
              <a:t>스테가노그래피는</a:t>
            </a:r>
            <a:r>
              <a:rPr kumimoji="1" lang="ko-KR" altLang="en-US" sz="1800" b="1" dirty="0"/>
              <a:t> 계산 복잡도가 낮고 속도가 빠른 경량 알고리즘 사용</a:t>
            </a:r>
            <a:endParaRPr kumimoji="1" lang="en-US" altLang="ko-KR" sz="1800" b="1" dirty="0"/>
          </a:p>
          <a:p>
            <a:endParaRPr kumimoji="1" lang="en-US" altLang="ko-KR" sz="1800" dirty="0"/>
          </a:p>
          <a:p>
            <a:r>
              <a:rPr kumimoji="1" lang="ko-KR" altLang="en-US" sz="1800" dirty="0"/>
              <a:t>그러나</a:t>
            </a:r>
            <a:r>
              <a:rPr kumimoji="1" lang="en-US" altLang="ko-KR" sz="1800" dirty="0"/>
              <a:t>,</a:t>
            </a:r>
            <a:r>
              <a:rPr kumimoji="1" lang="ko-KR" altLang="en-US" sz="1800" dirty="0"/>
              <a:t> 보안성 감소 문제 발생 가능</a:t>
            </a:r>
            <a:endParaRPr kumimoji="1" lang="en-US" altLang="ko-KR" sz="1800" dirty="0"/>
          </a:p>
          <a:p>
            <a:pPr lvl="1"/>
            <a:r>
              <a:rPr kumimoji="1" lang="ko-KR" altLang="en-US" sz="1800" b="1" dirty="0"/>
              <a:t>보안성을 위해</a:t>
            </a:r>
            <a:r>
              <a:rPr kumimoji="1" lang="ko-KR" altLang="en-US" sz="1800" dirty="0"/>
              <a:t> </a:t>
            </a:r>
            <a:r>
              <a:rPr kumimoji="1" lang="en-US" altLang="ko-KR" sz="1800" dirty="0"/>
              <a:t>IoT </a:t>
            </a:r>
            <a:r>
              <a:rPr kumimoji="1" lang="ko-KR" altLang="en-US" sz="1800" dirty="0"/>
              <a:t>디바이스에서 수신한 데이터를 중간 서버에서 다시 </a:t>
            </a:r>
            <a:r>
              <a:rPr kumimoji="1" lang="ko-KR" altLang="en-US" sz="1800" dirty="0" err="1"/>
              <a:t>임베딩하는</a:t>
            </a:r>
            <a:r>
              <a:rPr kumimoji="1" lang="ko-KR" altLang="en-US" sz="1800" dirty="0"/>
              <a:t> 방식도 연구됨</a:t>
            </a:r>
            <a:endParaRPr kumimoji="1" lang="en-US" altLang="ko-KR" sz="1400" dirty="0"/>
          </a:p>
          <a:p>
            <a:endParaRPr kumimoji="1" lang="en-US" altLang="ko-KR" sz="1800" b="1" dirty="0"/>
          </a:p>
          <a:p>
            <a:r>
              <a:rPr kumimoji="1" lang="ko-KR" altLang="en-US" sz="1800" b="1" dirty="0"/>
              <a:t>실제 </a:t>
            </a:r>
            <a:r>
              <a:rPr kumimoji="1" lang="en-US" altLang="ko-KR" sz="1800" b="1" dirty="0"/>
              <a:t>IoT </a:t>
            </a:r>
            <a:r>
              <a:rPr kumimoji="1" lang="ko-KR" altLang="en-US" sz="1800" b="1" dirty="0"/>
              <a:t>통신 프로토콜이나 응용 프로그램에서 사용되는 사례 존재</a:t>
            </a:r>
            <a:endParaRPr kumimoji="1" lang="en-US" altLang="ko-KR" sz="1800" b="1" dirty="0"/>
          </a:p>
          <a:p>
            <a:pPr lvl="1"/>
            <a:r>
              <a:rPr kumimoji="1" lang="en-US" altLang="ko-KR" sz="1800" dirty="0"/>
              <a:t>Zigbee, IoT </a:t>
            </a:r>
            <a:r>
              <a:rPr kumimoji="1" lang="ko-KR" altLang="en-US" sz="1800" dirty="0"/>
              <a:t>기반 헬스케어 시스템 등</a:t>
            </a:r>
            <a:endParaRPr kumimoji="1" lang="en-US" altLang="ko-KR" sz="1800" dirty="0"/>
          </a:p>
          <a:p>
            <a:endParaRPr kumimoji="1" lang="en-US" altLang="ko-KR" sz="1800" b="1" dirty="0"/>
          </a:p>
          <a:p>
            <a:r>
              <a:rPr kumimoji="1" lang="ko-KR" altLang="en-US" sz="1800" b="1" dirty="0"/>
              <a:t>최근에는 딥러닝 기반의 </a:t>
            </a:r>
            <a:r>
              <a:rPr kumimoji="1" lang="ko-KR" altLang="en-US" sz="1800" b="1" dirty="0" err="1"/>
              <a:t>스테가노그래피</a:t>
            </a:r>
            <a:r>
              <a:rPr kumimoji="1" lang="ko-KR" altLang="en-US" sz="1800" b="1" dirty="0"/>
              <a:t> 기술들도 개발되고 있음</a:t>
            </a:r>
            <a:endParaRPr kumimoji="1" lang="en-US" altLang="ko-KR" sz="1800" b="1" dirty="0"/>
          </a:p>
          <a:p>
            <a:pPr lvl="1"/>
            <a:r>
              <a:rPr kumimoji="1" lang="ko-KR" altLang="en-US" sz="1800" dirty="0"/>
              <a:t>그러나</a:t>
            </a:r>
            <a:r>
              <a:rPr kumimoji="1" lang="en-US" altLang="ko-KR" sz="1800" dirty="0"/>
              <a:t>,</a:t>
            </a:r>
            <a:r>
              <a:rPr kumimoji="1" lang="ko-KR" altLang="en-US" sz="1800" dirty="0"/>
              <a:t> 딥러닝 기술은 계산 복잡도가 높은 편</a:t>
            </a:r>
            <a:endParaRPr kumimoji="1" lang="en-US" altLang="ko-KR" sz="1800" dirty="0"/>
          </a:p>
          <a:p>
            <a:pPr lvl="1"/>
            <a:r>
              <a:rPr kumimoji="1" lang="ko-KR" altLang="en-US" sz="1800" dirty="0"/>
              <a:t>향후</a:t>
            </a:r>
            <a:r>
              <a:rPr kumimoji="1" lang="en-US" altLang="ko-KR" sz="1800" dirty="0"/>
              <a:t>,</a:t>
            </a:r>
            <a:r>
              <a:rPr kumimoji="1" lang="ko-KR" altLang="en-US" sz="1800" dirty="0"/>
              <a:t> </a:t>
            </a:r>
            <a:r>
              <a:rPr kumimoji="1" lang="en-US" altLang="ko-KR" sz="1800" dirty="0"/>
              <a:t>IoT</a:t>
            </a:r>
            <a:r>
              <a:rPr kumimoji="1" lang="ko-KR" altLang="en-US" sz="1800" dirty="0"/>
              <a:t> 상에서의 딥러닝 </a:t>
            </a:r>
            <a:r>
              <a:rPr kumimoji="1" lang="ko-KR" altLang="en-US" sz="1800" dirty="0" err="1"/>
              <a:t>스테가노그래피를</a:t>
            </a:r>
            <a:r>
              <a:rPr kumimoji="1" lang="ko-KR" altLang="en-US" sz="1800" dirty="0"/>
              <a:t> 위한 경량화 기법들도 활발히 연구되어야 할 것으로 생각</a:t>
            </a:r>
            <a:endParaRPr kumimoji="1" lang="en-US" altLang="ko-KR" sz="1800" dirty="0"/>
          </a:p>
        </p:txBody>
      </p:sp>
    </p:spTree>
    <p:extLst>
      <p:ext uri="{BB962C8B-B14F-4D97-AF65-F5344CB8AC3E}">
        <p14:creationId xmlns:p14="http://schemas.microsoft.com/office/powerpoint/2010/main" val="997200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43067513"/>
      </p:ext>
    </p:extLst>
  </p:cSld>
  <p:clrMapOvr>
    <a:masterClrMapping/>
  </p:clrMapOvr>
</p:sld>
</file>

<file path=ppt/theme/theme1.xml><?xml version="1.0" encoding="utf-8"?>
<a:theme xmlns:a="http://schemas.openxmlformats.org/drawingml/2006/main" name="제목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2">
      <a:majorFont>
        <a:latin typeface="Arial"/>
        <a:ea typeface="맑은 고딕"/>
        <a:cs typeface=""/>
      </a:majorFont>
      <a:minorFont>
        <a:latin typeface="Arial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10890</TotalTime>
  <Words>596</Words>
  <Application>Microsoft Macintosh PowerPoint</Application>
  <PresentationFormat>와이드스크린</PresentationFormat>
  <Paragraphs>75</Paragraphs>
  <Slides>9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3" baseType="lpstr">
      <vt:lpstr>맑은 고딕</vt:lpstr>
      <vt:lpstr>Helvetica</vt:lpstr>
      <vt:lpstr>Arial</vt:lpstr>
      <vt:lpstr>제목 테마</vt:lpstr>
      <vt:lpstr>IoT 환경에서의 스테가노그래피 연구 사례</vt:lpstr>
      <vt:lpstr>서론</vt:lpstr>
      <vt:lpstr>스테가노그래피</vt:lpstr>
      <vt:lpstr>IoT 환경에서의 스테가노그래피를 위한 조건</vt:lpstr>
      <vt:lpstr>연구 사례1</vt:lpstr>
      <vt:lpstr>연구 사례2</vt:lpstr>
      <vt:lpstr>연구 사례3</vt:lpstr>
      <vt:lpstr>결론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HD</dc:creator>
  <cp:lastModifiedBy>김현지</cp:lastModifiedBy>
  <cp:revision>360</cp:revision>
  <dcterms:created xsi:type="dcterms:W3CDTF">2019-03-05T04:29:07Z</dcterms:created>
  <dcterms:modified xsi:type="dcterms:W3CDTF">2023-05-08T11:30:10Z</dcterms:modified>
</cp:coreProperties>
</file>